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aleway"/>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italic.fntdata"/><Relationship Id="rId14" Type="http://schemas.openxmlformats.org/officeDocument/2006/relationships/slide" Target="slides/slide9.xml"/><Relationship Id="rId58" Type="http://schemas.openxmlformats.org/officeDocument/2006/relationships/font" Target="fonts/Ralew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3ab4060c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3ab4060c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3975bf8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93975bf8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glass-box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3975bf88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3975bf88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Black-box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we can divide explainability methods either 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3975bf88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3975bf88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3975bf88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3975bf88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3975bf88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3975bf88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3975bf88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3975bf88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3975bf88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3975bf88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93975bf88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93975bf88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3975bf880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3975bf880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model-agnostic = it is not restricted to a certain model type</a:t>
            </a:r>
            <a:endParaRPr>
              <a:solidFill>
                <a:schemeClr val="dk1"/>
              </a:solidFill>
            </a:endParaRPr>
          </a:p>
          <a:p>
            <a:pPr indent="0" lvl="0" marL="0" rtl="0" algn="l">
              <a:spcBef>
                <a:spcPts val="0"/>
              </a:spcBef>
              <a:spcAft>
                <a:spcPts val="0"/>
              </a:spcAft>
              <a:buNone/>
            </a:pPr>
            <a:r>
              <a:rPr lang="en-GB">
                <a:solidFill>
                  <a:schemeClr val="dk1"/>
                </a:solidFill>
              </a:rPr>
              <a:t>global = it only provides explanations for a full dataset, but not for individual samples</a:t>
            </a:r>
            <a:endParaRPr>
              <a:solidFill>
                <a:schemeClr val="dk1"/>
              </a:solidFill>
            </a:endParaRPr>
          </a:p>
          <a:p>
            <a:pPr indent="0" lvl="0" marL="0" rtl="0" algn="l">
              <a:spcBef>
                <a:spcPts val="0"/>
              </a:spcBef>
              <a:spcAft>
                <a:spcPts val="0"/>
              </a:spcAft>
              <a:buNone/>
            </a:pPr>
            <a:r>
              <a:rPr lang="en-GB">
                <a:solidFill>
                  <a:schemeClr val="dk1"/>
                </a:solidFill>
              </a:rPr>
              <a:t>local= it only provides explanations for individual samples </a:t>
            </a:r>
            <a:r>
              <a:rPr i="1" lang="en-GB">
                <a:solidFill>
                  <a:schemeClr val="dk1"/>
                </a:solidFill>
              </a:rPr>
              <a:t>(however, in some cases, the individual explanations can be used to also get global interpretations)</a:t>
            </a:r>
            <a:endParaRPr i="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296c41b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296c41b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dec7f4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dec7f4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3975bf880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93975bf88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3975bf880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3975bf88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model-agnostic = it is not restricted to a certain model type</a:t>
            </a:r>
            <a:endParaRPr>
              <a:solidFill>
                <a:schemeClr val="dk1"/>
              </a:solidFill>
            </a:endParaRPr>
          </a:p>
          <a:p>
            <a:pPr indent="0" lvl="0" marL="0" rtl="0" algn="l">
              <a:spcBef>
                <a:spcPts val="0"/>
              </a:spcBef>
              <a:spcAft>
                <a:spcPts val="0"/>
              </a:spcAft>
              <a:buNone/>
            </a:pPr>
            <a:r>
              <a:rPr lang="en-GB">
                <a:solidFill>
                  <a:schemeClr val="dk1"/>
                </a:solidFill>
              </a:rPr>
              <a:t>global = it only provides explanations for a full dataset, but not for individual samples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rgbClr val="999999"/>
              </a:buClr>
              <a:buSzPts val="1100"/>
              <a:buAutoNum type="arabicPeriod"/>
            </a:pPr>
            <a:r>
              <a:rPr i="1" lang="en-GB">
                <a:solidFill>
                  <a:srgbClr val="999999"/>
                </a:solidFill>
              </a:rPr>
              <a:t>We have a trained model and measure its performance on our dataset == baseline</a:t>
            </a:r>
            <a:endParaRPr i="1">
              <a:solidFill>
                <a:srgbClr val="999999"/>
              </a:solidFill>
            </a:endParaRPr>
          </a:p>
          <a:p>
            <a:pPr indent="-298450" lvl="0" marL="457200" rtl="0" algn="l">
              <a:spcBef>
                <a:spcPts val="0"/>
              </a:spcBef>
              <a:spcAft>
                <a:spcPts val="0"/>
              </a:spcAft>
              <a:buClr>
                <a:srgbClr val="999999"/>
              </a:buClr>
              <a:buSzPts val="1100"/>
              <a:buAutoNum type="arabicPeriod"/>
            </a:pPr>
            <a:r>
              <a:rPr i="1" lang="en-GB">
                <a:solidFill>
                  <a:srgbClr val="999999"/>
                </a:solidFill>
              </a:rPr>
              <a:t>For each feature</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Permute the feature values across dataset (messing up connection between label and this feature)</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Get predictions for this dataset with permuted feature values.</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Compare permuted results to baseline.</a:t>
            </a:r>
            <a:endParaRPr i="1">
              <a:solidFill>
                <a:srgbClr val="999999"/>
              </a:solidFill>
            </a:endParaRPr>
          </a:p>
          <a:p>
            <a:pPr indent="0" lvl="0" marL="914400" rtl="0" algn="l">
              <a:spcBef>
                <a:spcPts val="0"/>
              </a:spcBef>
              <a:spcAft>
                <a:spcPts val="0"/>
              </a:spcAft>
              <a:buNone/>
            </a:pPr>
            <a:r>
              <a:rPr i="1" lang="en-GB">
                <a:solidFill>
                  <a:srgbClr val="999999"/>
                </a:solidFill>
              </a:rPr>
              <a:t>- we use the difference as importance of the feature</a:t>
            </a:r>
            <a:endParaRPr i="1">
              <a:solidFill>
                <a:srgbClr val="999999"/>
              </a:solidFill>
            </a:endParaRPr>
          </a:p>
          <a:p>
            <a:pPr indent="0" lvl="0" marL="914400" rtl="0" algn="l">
              <a:spcBef>
                <a:spcPts val="0"/>
              </a:spcBef>
              <a:spcAft>
                <a:spcPts val="0"/>
              </a:spcAft>
              <a:buNone/>
            </a:pPr>
            <a:r>
              <a:rPr i="1" lang="en-GB">
                <a:solidFill>
                  <a:srgbClr val="999999"/>
                </a:solidFill>
              </a:rPr>
              <a:t>(performances:</a:t>
            </a:r>
            <a:endParaRPr i="1">
              <a:solidFill>
                <a:srgbClr val="999999"/>
              </a:solidFill>
            </a:endParaRPr>
          </a:p>
          <a:p>
            <a:pPr indent="0" lvl="0" marL="914400" rtl="0" algn="l">
              <a:spcBef>
                <a:spcPts val="0"/>
              </a:spcBef>
              <a:spcAft>
                <a:spcPts val="0"/>
              </a:spcAft>
              <a:buNone/>
            </a:pPr>
            <a:r>
              <a:rPr i="1" lang="en-GB">
                <a:solidFill>
                  <a:srgbClr val="999999"/>
                </a:solidFill>
              </a:rPr>
              <a:t>Similar – removing feature did not result in performance decrease, model does not rely on it,</a:t>
            </a:r>
            <a:endParaRPr i="1">
              <a:solidFill>
                <a:srgbClr val="999999"/>
              </a:solidFill>
            </a:endParaRPr>
          </a:p>
          <a:p>
            <a:pPr indent="0" lvl="0" marL="914400" rtl="0" algn="l">
              <a:spcBef>
                <a:spcPts val="0"/>
              </a:spcBef>
              <a:spcAft>
                <a:spcPts val="0"/>
              </a:spcAft>
              <a:buNone/>
            </a:pPr>
            <a:r>
              <a:rPr i="1" lang="en-GB">
                <a:solidFill>
                  <a:srgbClr val="999999"/>
                </a:solidFill>
              </a:rPr>
              <a:t>Permuted performance lower than baseline: model highly depends on the feature to produce good scores)</a:t>
            </a:r>
            <a:endParaRPr i="1">
              <a:solidFill>
                <a:srgbClr val="99999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946052f9a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946052f9a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 have a black box model for binary classification and image we use it on this dataset, that consists of 6 samples and has 4 features.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46052f9a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946052f9a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have a black box model for binary classification and image we use it on this dataset, that consists of 6 samples and has 4 features.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46052f9a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946052f9a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If we want to e.g. understand the importance of feature D we need to: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create a second dataset and remove feature D from it.</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946052f9a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946052f9a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can’t </a:t>
            </a:r>
            <a:r>
              <a:rPr lang="en-GB">
                <a:solidFill>
                  <a:schemeClr val="dk1"/>
                </a:solidFill>
              </a:rPr>
              <a:t>actually</a:t>
            </a:r>
            <a:r>
              <a:rPr lang="en-GB">
                <a:solidFill>
                  <a:schemeClr val="dk1"/>
                </a:solidFill>
              </a:rPr>
              <a:t> remove feature D, so we have to do a little trick here: permutation.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take the feature values of feature D, we randomly shuffle them and put them back into the dataset.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Permutation break relationship between the feature and the true outcome (basically like artificially removing D from our dataset).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946052f9a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946052f9a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Now we can compare how our black box model performs on each of those two data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So we use our model on the original dataset and the second, permuted one, and then we can calculate the error that the model is doing based on the predictions.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946052f9a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946052f9a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Now we can compare how our black box model performs on each of those two data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So we use our model on the original dataset and the second, permuted one, and then we can calculate the error that the model is doing based on the predictions.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To compute the feature importance we simply </a:t>
            </a:r>
            <a:r>
              <a:rPr lang="en-GB">
                <a:solidFill>
                  <a:schemeClr val="dk1"/>
                </a:solidFill>
              </a:rPr>
              <a:t>subtract</a:t>
            </a:r>
            <a:r>
              <a:rPr lang="en-GB">
                <a:solidFill>
                  <a:schemeClr val="dk1"/>
                </a:solidFill>
              </a:rPr>
              <a:t> the original error from the permuted error.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946052f9a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946052f9a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 compute the feature importance we simply subtract the original error from the permuted error.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How to interpret:</a:t>
            </a:r>
            <a:endParaRPr>
              <a:solidFill>
                <a:schemeClr val="dk1"/>
              </a:solidFill>
            </a:endParaRPr>
          </a:p>
          <a:p>
            <a:pPr indent="0" lvl="0" marL="0" rtl="0" algn="l">
              <a:spcBef>
                <a:spcPts val="0"/>
              </a:spcBef>
              <a:spcAft>
                <a:spcPts val="0"/>
              </a:spcAft>
              <a:buNone/>
            </a:pPr>
            <a:r>
              <a:rPr lang="en-GB">
                <a:solidFill>
                  <a:schemeClr val="dk1"/>
                </a:solidFill>
              </a:rPr>
              <a:t>E.g. you get low feature importance score close to 0 (the difference between errors is low) =&gt; the error the model is doing when we remove the feature D is not very high =&gt; feature D does not have high impact on the prediction accuracy of our model</a:t>
            </a:r>
            <a:endParaRPr>
              <a:solidFill>
                <a:schemeClr val="dk1"/>
              </a:solidFill>
            </a:endParaRPr>
          </a:p>
          <a:p>
            <a:pPr indent="0" lvl="0" marL="0" rtl="0" algn="l">
              <a:spcBef>
                <a:spcPts val="0"/>
              </a:spcBef>
              <a:spcAft>
                <a:spcPts val="0"/>
              </a:spcAft>
              <a:buNone/>
            </a:pPr>
            <a:r>
              <a:rPr lang="en-GB">
                <a:solidFill>
                  <a:schemeClr val="dk1"/>
                </a:solidFill>
              </a:rPr>
              <a:t>If error high =&gt; feature D is important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946fe43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946fe43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model-agnostic = it is not restricted to a certain model type</a:t>
            </a:r>
            <a:endParaRPr>
              <a:solidFill>
                <a:schemeClr val="dk1"/>
              </a:solidFill>
            </a:endParaRPr>
          </a:p>
          <a:p>
            <a:pPr indent="0" lvl="0" marL="0" rtl="0" algn="l">
              <a:spcBef>
                <a:spcPts val="0"/>
              </a:spcBef>
              <a:spcAft>
                <a:spcPts val="0"/>
              </a:spcAft>
              <a:buNone/>
            </a:pPr>
            <a:r>
              <a:rPr lang="en-GB">
                <a:solidFill>
                  <a:schemeClr val="dk1"/>
                </a:solidFill>
              </a:rPr>
              <a:t>global = it only provides explanations for a full dataset, but not for individual samples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rgbClr val="999999"/>
              </a:buClr>
              <a:buSzPts val="1100"/>
              <a:buAutoNum type="arabicPeriod"/>
            </a:pPr>
            <a:r>
              <a:rPr i="1" lang="en-GB">
                <a:solidFill>
                  <a:srgbClr val="999999"/>
                </a:solidFill>
              </a:rPr>
              <a:t>We have a trained model and measure its performance on our dataset == baseline</a:t>
            </a:r>
            <a:endParaRPr i="1">
              <a:solidFill>
                <a:srgbClr val="999999"/>
              </a:solidFill>
            </a:endParaRPr>
          </a:p>
          <a:p>
            <a:pPr indent="-298450" lvl="0" marL="457200" rtl="0" algn="l">
              <a:spcBef>
                <a:spcPts val="0"/>
              </a:spcBef>
              <a:spcAft>
                <a:spcPts val="0"/>
              </a:spcAft>
              <a:buClr>
                <a:srgbClr val="999999"/>
              </a:buClr>
              <a:buSzPts val="1100"/>
              <a:buAutoNum type="arabicPeriod"/>
            </a:pPr>
            <a:r>
              <a:rPr i="1" lang="en-GB">
                <a:solidFill>
                  <a:srgbClr val="999999"/>
                </a:solidFill>
              </a:rPr>
              <a:t>For each feature</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Permute the feature values across dataset (messing up connection between label and this feature)</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Get predictions for this dataset with permuted feature values.</a:t>
            </a:r>
            <a:endParaRPr i="1">
              <a:solidFill>
                <a:srgbClr val="999999"/>
              </a:solidFill>
            </a:endParaRPr>
          </a:p>
          <a:p>
            <a:pPr indent="-298450" lvl="1" marL="914400" rtl="0" algn="l">
              <a:spcBef>
                <a:spcPts val="0"/>
              </a:spcBef>
              <a:spcAft>
                <a:spcPts val="0"/>
              </a:spcAft>
              <a:buClr>
                <a:srgbClr val="999999"/>
              </a:buClr>
              <a:buSzPts val="1100"/>
              <a:buAutoNum type="alphaLcPeriod"/>
            </a:pPr>
            <a:r>
              <a:rPr i="1" lang="en-GB">
                <a:solidFill>
                  <a:srgbClr val="999999"/>
                </a:solidFill>
              </a:rPr>
              <a:t>Compare permuted results to baseline.</a:t>
            </a:r>
            <a:endParaRPr i="1">
              <a:solidFill>
                <a:srgbClr val="999999"/>
              </a:solidFill>
            </a:endParaRPr>
          </a:p>
          <a:p>
            <a:pPr indent="0" lvl="0" marL="914400" rtl="0" algn="l">
              <a:spcBef>
                <a:spcPts val="0"/>
              </a:spcBef>
              <a:spcAft>
                <a:spcPts val="0"/>
              </a:spcAft>
              <a:buNone/>
            </a:pPr>
            <a:r>
              <a:rPr i="1" lang="en-GB">
                <a:solidFill>
                  <a:srgbClr val="999999"/>
                </a:solidFill>
              </a:rPr>
              <a:t>- we use the difference as importance of the feature</a:t>
            </a:r>
            <a:endParaRPr i="1">
              <a:solidFill>
                <a:srgbClr val="999999"/>
              </a:solidFill>
            </a:endParaRPr>
          </a:p>
          <a:p>
            <a:pPr indent="0" lvl="0" marL="914400" rtl="0" algn="l">
              <a:spcBef>
                <a:spcPts val="0"/>
              </a:spcBef>
              <a:spcAft>
                <a:spcPts val="0"/>
              </a:spcAft>
              <a:buNone/>
            </a:pPr>
            <a:r>
              <a:rPr i="1" lang="en-GB">
                <a:solidFill>
                  <a:srgbClr val="999999"/>
                </a:solidFill>
              </a:rPr>
              <a:t>(performances:</a:t>
            </a:r>
            <a:endParaRPr i="1">
              <a:solidFill>
                <a:srgbClr val="999999"/>
              </a:solidFill>
            </a:endParaRPr>
          </a:p>
          <a:p>
            <a:pPr indent="0" lvl="0" marL="914400" rtl="0" algn="l">
              <a:spcBef>
                <a:spcPts val="0"/>
              </a:spcBef>
              <a:spcAft>
                <a:spcPts val="0"/>
              </a:spcAft>
              <a:buNone/>
            </a:pPr>
            <a:r>
              <a:rPr i="1" lang="en-GB">
                <a:solidFill>
                  <a:srgbClr val="999999"/>
                </a:solidFill>
              </a:rPr>
              <a:t>Similar – removing feature did not result in performance decrease, model does not rely on it,</a:t>
            </a:r>
            <a:endParaRPr i="1">
              <a:solidFill>
                <a:srgbClr val="999999"/>
              </a:solidFill>
            </a:endParaRPr>
          </a:p>
          <a:p>
            <a:pPr indent="0" lvl="0" marL="914400" rtl="0" algn="l">
              <a:spcBef>
                <a:spcPts val="0"/>
              </a:spcBef>
              <a:spcAft>
                <a:spcPts val="0"/>
              </a:spcAft>
              <a:buNone/>
            </a:pPr>
            <a:r>
              <a:rPr i="1" lang="en-GB">
                <a:solidFill>
                  <a:srgbClr val="999999"/>
                </a:solidFill>
              </a:rPr>
              <a:t>Permuted performance lower than baseline: model highly depends on the feature to produce good scores)</a:t>
            </a:r>
            <a:endParaRPr i="1">
              <a:solidFill>
                <a:srgbClr val="99999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3975bf8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3975bf8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946052f9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946052f9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946052f9a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946052f9a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93975bf880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93975bf88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model-agnostic = it is not restricted to a certain model type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local= it only provides explanations for individual samples </a:t>
            </a:r>
            <a:r>
              <a:rPr i="1" lang="en-GB">
                <a:solidFill>
                  <a:schemeClr val="dk1"/>
                </a:solidFill>
              </a:rPr>
              <a:t>(however, in some cases, the individual explanations can be used to also get global interpretations)</a:t>
            </a:r>
            <a:endParaRPr i="1">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Based on estimating Shapley Values (they actually measure the contribution of each feature to the prediction) in an effective way </a:t>
            </a:r>
            <a:endParaRPr/>
          </a:p>
          <a:p>
            <a:pPr indent="-298450" lvl="0" marL="457200" rtl="0" algn="l">
              <a:spcBef>
                <a:spcPts val="0"/>
              </a:spcBef>
              <a:spcAft>
                <a:spcPts val="0"/>
              </a:spcAft>
              <a:buSzPts val="1100"/>
              <a:buChar char="-"/>
            </a:pPr>
            <a:r>
              <a:rPr lang="en-GB"/>
              <a:t>=&gt; enables us to compute more of them and aggregate them to global interpretation measures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5d0d4eb17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5d0d4eb17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have the same dataset and model as before.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d0d4eb1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d0d4eb1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For example w</a:t>
            </a:r>
            <a:r>
              <a:rPr lang="en-GB">
                <a:solidFill>
                  <a:schemeClr val="dk1"/>
                </a:solidFill>
              </a:rPr>
              <a:t>e want to understand the contribution of each of those 4 features of sample 2 to the prediction.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5d0d4eb1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5d0d4eb17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 do that, we have to calculate the Shapley values for each of those features separately.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Let’s assume we want to calculate the Shapley value for feature A. Therefore, we have to calculate the marginal contribution for different sets of features. Afterwards we sum this marginal contribution in a weighted fashion to get the Shapley values.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5d0d4eb17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5d0d4eb17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What is this marginal distribution: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It is the prediction of our black box model f model a feature set where A is present minus the prediction of a black box model on a feature set where A is absent.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Bud how do we remove A from the data set? We can artificially remove it by randomly permuting its values. This random permutation breaks the relationship between feature A and all the other features in the dataset as well as the target (label).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5d0d4eb17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5d0d4eb17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 now we are considering these feature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full feature set - enables us to measure the total effect that feature A has on prediction of the black box model f. The total effect includes the main effect of feature A as well as the interaction effect of feature A with all other features.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next step we want to consider the interaction between feature A and subset of other features.</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5d0d4eb17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5d0d4eb17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5d0d4eb17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d0d4eb17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296c41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296c41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Interpretability focuses on understanding the inner workings of the models, while explainability focuses on explaining the decisions made. Consequently, interpretability requires a greater level of detail than explainability.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“Glass box”</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d0d4eb17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5d0d4eb17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5d0d4eb17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5d0d4eb17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5d0d4eb17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5d0d4eb17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5d0d4eb170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5d0d4eb170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5d0d4eb170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5d0d4eb17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Therefore we subsequently remove one of the features and also combinations of the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also want to consider the feature set when none of the other features are present. This helps us to measure the main effect of feature A on the prediction of the black box model f.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After we have measured the marginal contribution of all those different feature sets we get the Shapley value by summing up those marginal contribution and weighting hem accordingly to the feature set.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5d0d4eb170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5d0d4eb170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After we have measured the marginal contribution of all those different feature sets we get the Shapley value by summing up those marginal contribution and weighting them accordingly to the feature set. Where the largest and smallest sets have the </a:t>
            </a:r>
            <a:r>
              <a:rPr lang="en-GB">
                <a:solidFill>
                  <a:schemeClr val="dk1"/>
                </a:solidFill>
              </a:rPr>
              <a:t>highest</a:t>
            </a:r>
            <a:r>
              <a:rPr lang="en-GB">
                <a:solidFill>
                  <a:schemeClr val="dk1"/>
                </a:solidFill>
              </a:rPr>
              <a:t> weight.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946052f9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946052f9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93975bf88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93975bf88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Explanations are done per instance, here we have the SHAP results for one concrete sample.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major difference between SHAP and other interpretability methods is that explanations are contrastive == why an event </a:t>
            </a:r>
            <a:r>
              <a:rPr lang="en-GB"/>
              <a:t>occurred</a:t>
            </a:r>
            <a:r>
              <a:rPr lang="en-GB"/>
              <a:t> in contrast to some baseline.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case the baseline is 0.0. We would get the prediction by summing all these numbers (-2.98+0.62+...). The baseline can be e.g average prediction of the model dor the entire dataset. Otherwise the SHAp results heavily rely on our chosen baseline and there are many approaches we can take in choosing the right baseline (or set of multiple baselines).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we can see that we have more negative forces as positive =&gt; the prediction was 0.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Important note: independance of features is assumed, if they are, in fact, correlated, the actual contribution may be split between them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5d0d4eb17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25d0d4eb17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Each point this plot represents a Shapley value for one feature and one specific instance.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e.g. look at second feature from top, we can see that high values lead to high Shapley values. Where for last feature low values lead to high Shapley values.</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946fe43d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2946fe43d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Each point this plot represents a Shapley value for one feature and one specific instance.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e.g. look at second feature from top, we can see that high values lead to high Shapley values. Where for last feature low values lead to high Shapley values.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3975bf8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3975bf8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93975bf88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93975bf88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8fc453a4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8fc453a4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choose representable samples (that are “hard” to classify)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3975bf8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3975bf8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3975bf8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3975bf88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3975bf88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3975bf88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3975bf8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3975bf8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BioGeMT/MALTAomics-Summer-School/tree/main/Day3_WorkshopIV_ExplainableA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hyperlink" Target="https://www.compact.nl/en/articles/deep-learning-finding-that-perfect-f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simecek/dspracticum2023/blob/main/lesson07/ds_practicum_ex1_feature_importance.ipyn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arxiv.org/abs/1705.0787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github.com/simecek/dspracticum2023/blob/main/lesson07/ds_practicum_ex2_shap_tabular.ipynb" TargetMode="External"/><Relationship Id="rId4" Type="http://schemas.openxmlformats.org/officeDocument/2006/relationships/hyperlink" Target="https://github.com/simecek/dspracticum2023/blob/main/lesson07/ds_practicum_ex2_shap_text.ipynb" TargetMode="External"/><Relationship Id="rId5" Type="http://schemas.openxmlformats.org/officeDocument/2006/relationships/hyperlink" Target="https://github.com/simecek/dspracticum2023/blob/main/lesson07/ds_practicum_exercise2_shap_images.ipyn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 name="Google Shape;59;p13"/>
          <p:cNvSpPr txBox="1"/>
          <p:nvPr>
            <p:ph type="ctrTitle"/>
          </p:nvPr>
        </p:nvSpPr>
        <p:spPr>
          <a:xfrm>
            <a:off x="396025" y="1509000"/>
            <a:ext cx="3975000" cy="21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500"/>
              <a:t>Data Science</a:t>
            </a:r>
            <a:br>
              <a:rPr lang="en-GB" sz="3500"/>
            </a:br>
            <a:r>
              <a:rPr lang="en-GB" sz="3500"/>
              <a:t>Practicum</a:t>
            </a:r>
            <a:br>
              <a:rPr lang="en-GB" sz="3500"/>
            </a:br>
            <a:br>
              <a:rPr lang="en-GB" sz="3500"/>
            </a:br>
            <a:r>
              <a:rPr lang="en-GB" sz="3500"/>
              <a:t>(Lecture 7, 30.10.)</a:t>
            </a:r>
            <a:endParaRPr sz="3500"/>
          </a:p>
        </p:txBody>
      </p:sp>
      <p:sp>
        <p:nvSpPr>
          <p:cNvPr id="60" name="Google Shape;60;p13"/>
          <p:cNvSpPr txBox="1"/>
          <p:nvPr>
            <p:ph idx="1" type="subTitle"/>
          </p:nvPr>
        </p:nvSpPr>
        <p:spPr>
          <a:xfrm>
            <a:off x="396030" y="3739925"/>
            <a:ext cx="3054600" cy="12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GB"/>
            </a:br>
            <a:r>
              <a:rPr lang="en-GB"/>
              <a:t>Denisa Šrámková</a:t>
            </a:r>
            <a:br>
              <a:rPr lang="en-GB"/>
            </a:br>
            <a:endParaRPr/>
          </a:p>
          <a:p>
            <a:pPr indent="0" lvl="0" marL="0" rtl="0" algn="l">
              <a:spcBef>
                <a:spcPts val="0"/>
              </a:spcBef>
              <a:spcAft>
                <a:spcPts val="0"/>
              </a:spcAft>
              <a:buNone/>
            </a:pPr>
            <a:r>
              <a:t/>
            </a:r>
            <a:endParaRPr/>
          </a:p>
        </p:txBody>
      </p:sp>
      <p:pic>
        <p:nvPicPr>
          <p:cNvPr id="61" name="Google Shape;61;p13"/>
          <p:cNvPicPr preferRelativeResize="0"/>
          <p:nvPr/>
        </p:nvPicPr>
        <p:blipFill>
          <a:blip r:embed="rId4">
            <a:alphaModFix/>
          </a:blip>
          <a:stretch>
            <a:fillRect/>
          </a:stretch>
        </p:blipFill>
        <p:spPr>
          <a:xfrm>
            <a:off x="187200" y="157775"/>
            <a:ext cx="2857500" cy="81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2"/>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43" name="Google Shape;343;p22"/>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344" name="Google Shape;344;p22"/>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a:t>
            </a:r>
            <a:r>
              <a:rPr lang="en-GB">
                <a:latin typeface="Source Sans Pro"/>
                <a:ea typeface="Source Sans Pro"/>
                <a:cs typeface="Source Sans Pro"/>
                <a:sym typeface="Source Sans Pro"/>
              </a:rPr>
              <a:t>nterpretability</a:t>
            </a:r>
            <a:endParaRPr>
              <a:latin typeface="Source Sans Pro"/>
              <a:ea typeface="Source Sans Pro"/>
              <a:cs typeface="Source Sans Pro"/>
              <a:sym typeface="Source Sans Pro"/>
            </a:endParaRPr>
          </a:p>
        </p:txBody>
      </p:sp>
      <p:sp>
        <p:nvSpPr>
          <p:cNvPr id="345" name="Google Shape;345;p22"/>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346" name="Google Shape;346;p22"/>
          <p:cNvCxnSpPr>
            <a:stCxn id="343" idx="3"/>
            <a:endCxn id="344"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347" name="Google Shape;347;p22"/>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53" name="Google Shape;353;p23"/>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354" name="Google Shape;354;p23"/>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355" name="Google Shape;355;p23"/>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356" name="Google Shape;356;p23"/>
          <p:cNvCxnSpPr>
            <a:stCxn id="353" idx="3"/>
            <a:endCxn id="354"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357" name="Google Shape;357;p23"/>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358" name="Google Shape;358;p23"/>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359" name="Google Shape;359;p23"/>
          <p:cNvCxnSpPr>
            <a:stCxn id="353" idx="2"/>
            <a:endCxn id="358"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360" name="Google Shape;360;p23"/>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66" name="Google Shape;366;p24"/>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367" name="Google Shape;367;p24"/>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368" name="Google Shape;368;p24"/>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369" name="Google Shape;369;p24"/>
          <p:cNvCxnSpPr>
            <a:stCxn id="366" idx="3"/>
            <a:endCxn id="367"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370" name="Google Shape;370;p24"/>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371" name="Google Shape;371;p24"/>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372" name="Google Shape;372;p24"/>
          <p:cNvCxnSpPr>
            <a:stCxn id="366" idx="2"/>
            <a:endCxn id="371"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373" name="Google Shape;373;p24"/>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374" name="Google Shape;374;p24"/>
          <p:cNvSpPr txBox="1"/>
          <p:nvPr/>
        </p:nvSpPr>
        <p:spPr>
          <a:xfrm>
            <a:off x="4809175" y="2094875"/>
            <a:ext cx="4286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A)</a:t>
            </a:r>
            <a:r>
              <a:rPr lang="en-GB" sz="1600">
                <a:solidFill>
                  <a:schemeClr val="lt2"/>
                </a:solidFill>
                <a:latin typeface="Source Sans Pro"/>
                <a:ea typeface="Source Sans Pro"/>
                <a:cs typeface="Source Sans Pro"/>
                <a:sym typeface="Source Sans Pro"/>
              </a:rPr>
              <a:t> Is the XAI method specific for the model type?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5"/>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80" name="Google Shape;380;p25"/>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381" name="Google Shape;381;p25"/>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382" name="Google Shape;382;p25"/>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383" name="Google Shape;383;p25"/>
          <p:cNvCxnSpPr>
            <a:stCxn id="380" idx="3"/>
            <a:endCxn id="381"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384" name="Google Shape;384;p25"/>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385" name="Google Shape;385;p25"/>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386" name="Google Shape;386;p25"/>
          <p:cNvCxnSpPr>
            <a:stCxn id="380" idx="2"/>
            <a:endCxn id="385"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387" name="Google Shape;387;p25"/>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388" name="Google Shape;388;p25"/>
          <p:cNvSpPr txBox="1"/>
          <p:nvPr/>
        </p:nvSpPr>
        <p:spPr>
          <a:xfrm>
            <a:off x="4809175" y="2094875"/>
            <a:ext cx="4286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A) Is the XAI method specific for the model type?</a:t>
            </a:r>
            <a:endParaRPr sz="1200"/>
          </a:p>
        </p:txBody>
      </p:sp>
      <p:cxnSp>
        <p:nvCxnSpPr>
          <p:cNvPr id="389" name="Google Shape;389;p25"/>
          <p:cNvCxnSpPr/>
          <p:nvPr/>
        </p:nvCxnSpPr>
        <p:spPr>
          <a:xfrm flipH="1" rot="10800000">
            <a:off x="4394075" y="2947450"/>
            <a:ext cx="1186200" cy="521100"/>
          </a:xfrm>
          <a:prstGeom prst="straightConnector1">
            <a:avLst/>
          </a:prstGeom>
          <a:noFill/>
          <a:ln cap="flat" cmpd="sng" w="28575">
            <a:solidFill>
              <a:srgbClr val="999999"/>
            </a:solidFill>
            <a:prstDash val="solid"/>
            <a:round/>
            <a:headEnd len="med" w="med" type="none"/>
            <a:tailEnd len="med" w="med" type="stealth"/>
          </a:ln>
        </p:spPr>
      </p:cxnSp>
      <p:cxnSp>
        <p:nvCxnSpPr>
          <p:cNvPr id="390" name="Google Shape;390;p25"/>
          <p:cNvCxnSpPr>
            <a:stCxn id="385" idx="2"/>
          </p:cNvCxnSpPr>
          <p:nvPr/>
        </p:nvCxnSpPr>
        <p:spPr>
          <a:xfrm>
            <a:off x="3863125" y="2897925"/>
            <a:ext cx="4800" cy="587100"/>
          </a:xfrm>
          <a:prstGeom prst="straightConnector1">
            <a:avLst/>
          </a:prstGeom>
          <a:noFill/>
          <a:ln cap="flat" cmpd="sng" w="28575">
            <a:solidFill>
              <a:srgbClr val="999999"/>
            </a:solidFill>
            <a:prstDash val="solid"/>
            <a:round/>
            <a:headEnd len="med" w="med" type="none"/>
            <a:tailEnd len="med" w="med" type="none"/>
          </a:ln>
        </p:spPr>
      </p:cxnSp>
      <p:cxnSp>
        <p:nvCxnSpPr>
          <p:cNvPr id="391" name="Google Shape;391;p25"/>
          <p:cNvCxnSpPr/>
          <p:nvPr/>
        </p:nvCxnSpPr>
        <p:spPr>
          <a:xfrm rot="10800000">
            <a:off x="3866250" y="3469825"/>
            <a:ext cx="531000" cy="0"/>
          </a:xfrm>
          <a:prstGeom prst="straightConnector1">
            <a:avLst/>
          </a:prstGeom>
          <a:noFill/>
          <a:ln cap="flat" cmpd="sng" w="28575">
            <a:solidFill>
              <a:srgbClr val="999999"/>
            </a:solidFill>
            <a:prstDash val="solid"/>
            <a:round/>
            <a:headEnd len="med" w="med" type="none"/>
            <a:tailEnd len="med" w="med" type="none"/>
          </a:ln>
        </p:spPr>
      </p:cxnSp>
      <p:sp>
        <p:nvSpPr>
          <p:cNvPr id="392" name="Google Shape;392;p25"/>
          <p:cNvSpPr txBox="1"/>
          <p:nvPr/>
        </p:nvSpPr>
        <p:spPr>
          <a:xfrm rot="-1047740">
            <a:off x="4625964" y="2866936"/>
            <a:ext cx="463878" cy="430859"/>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393" name="Google Shape;393;p25"/>
          <p:cNvSpPr/>
          <p:nvPr/>
        </p:nvSpPr>
        <p:spPr>
          <a:xfrm>
            <a:off x="5580275" y="2689075"/>
            <a:ext cx="14196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Model-specific</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99" name="Google Shape;399;p26"/>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400" name="Google Shape;400;p26"/>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401" name="Google Shape;401;p26"/>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402" name="Google Shape;402;p26"/>
          <p:cNvCxnSpPr>
            <a:stCxn id="399" idx="3"/>
            <a:endCxn id="400"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403" name="Google Shape;403;p26"/>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04" name="Google Shape;404;p26"/>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405" name="Google Shape;405;p26"/>
          <p:cNvCxnSpPr>
            <a:stCxn id="399" idx="2"/>
            <a:endCxn id="404"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406" name="Google Shape;406;p26"/>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407" name="Google Shape;407;p26"/>
          <p:cNvSpPr txBox="1"/>
          <p:nvPr/>
        </p:nvSpPr>
        <p:spPr>
          <a:xfrm>
            <a:off x="4809175" y="2094875"/>
            <a:ext cx="4286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A) Is the XAI method specific for the model type?</a:t>
            </a:r>
            <a:endParaRPr sz="1200"/>
          </a:p>
        </p:txBody>
      </p:sp>
      <p:cxnSp>
        <p:nvCxnSpPr>
          <p:cNvPr id="408" name="Google Shape;408;p26"/>
          <p:cNvCxnSpPr/>
          <p:nvPr/>
        </p:nvCxnSpPr>
        <p:spPr>
          <a:xfrm flipH="1" rot="10800000">
            <a:off x="4394075" y="2947450"/>
            <a:ext cx="1186200" cy="521100"/>
          </a:xfrm>
          <a:prstGeom prst="straightConnector1">
            <a:avLst/>
          </a:prstGeom>
          <a:noFill/>
          <a:ln cap="flat" cmpd="sng" w="28575">
            <a:solidFill>
              <a:srgbClr val="999999"/>
            </a:solidFill>
            <a:prstDash val="solid"/>
            <a:round/>
            <a:headEnd len="med" w="med" type="none"/>
            <a:tailEnd len="med" w="med" type="stealth"/>
          </a:ln>
        </p:spPr>
      </p:cxnSp>
      <p:cxnSp>
        <p:nvCxnSpPr>
          <p:cNvPr id="409" name="Google Shape;409;p26"/>
          <p:cNvCxnSpPr>
            <a:stCxn id="404" idx="2"/>
          </p:cNvCxnSpPr>
          <p:nvPr/>
        </p:nvCxnSpPr>
        <p:spPr>
          <a:xfrm>
            <a:off x="3863125" y="2897925"/>
            <a:ext cx="4800" cy="587100"/>
          </a:xfrm>
          <a:prstGeom prst="straightConnector1">
            <a:avLst/>
          </a:prstGeom>
          <a:noFill/>
          <a:ln cap="flat" cmpd="sng" w="28575">
            <a:solidFill>
              <a:srgbClr val="999999"/>
            </a:solidFill>
            <a:prstDash val="solid"/>
            <a:round/>
            <a:headEnd len="med" w="med" type="none"/>
            <a:tailEnd len="med" w="med" type="none"/>
          </a:ln>
        </p:spPr>
      </p:cxnSp>
      <p:cxnSp>
        <p:nvCxnSpPr>
          <p:cNvPr id="410" name="Google Shape;410;p26"/>
          <p:cNvCxnSpPr/>
          <p:nvPr/>
        </p:nvCxnSpPr>
        <p:spPr>
          <a:xfrm rot="10800000">
            <a:off x="3866250" y="3469825"/>
            <a:ext cx="531000" cy="0"/>
          </a:xfrm>
          <a:prstGeom prst="straightConnector1">
            <a:avLst/>
          </a:prstGeom>
          <a:noFill/>
          <a:ln cap="flat" cmpd="sng" w="28575">
            <a:solidFill>
              <a:srgbClr val="999999"/>
            </a:solidFill>
            <a:prstDash val="solid"/>
            <a:round/>
            <a:headEnd len="med" w="med" type="none"/>
            <a:tailEnd len="med" w="med" type="none"/>
          </a:ln>
        </p:spPr>
      </p:cxnSp>
      <p:sp>
        <p:nvSpPr>
          <p:cNvPr id="411" name="Google Shape;411;p26"/>
          <p:cNvSpPr txBox="1"/>
          <p:nvPr/>
        </p:nvSpPr>
        <p:spPr>
          <a:xfrm rot="-1047740">
            <a:off x="4625964" y="2866936"/>
            <a:ext cx="463878" cy="430859"/>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12" name="Google Shape;412;p26"/>
          <p:cNvSpPr/>
          <p:nvPr/>
        </p:nvSpPr>
        <p:spPr>
          <a:xfrm>
            <a:off x="5580275" y="2689075"/>
            <a:ext cx="14196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Model-specific</a:t>
            </a:r>
            <a:endParaRPr>
              <a:latin typeface="Source Sans Pro"/>
              <a:ea typeface="Source Sans Pro"/>
              <a:cs typeface="Source Sans Pro"/>
              <a:sym typeface="Source Sans Pro"/>
            </a:endParaRPr>
          </a:p>
        </p:txBody>
      </p:sp>
      <p:cxnSp>
        <p:nvCxnSpPr>
          <p:cNvPr id="413" name="Google Shape;413;p26"/>
          <p:cNvCxnSpPr>
            <a:endCxn id="414" idx="1"/>
          </p:cNvCxnSpPr>
          <p:nvPr/>
        </p:nvCxnSpPr>
        <p:spPr>
          <a:xfrm>
            <a:off x="4403075" y="3477425"/>
            <a:ext cx="1177200" cy="322500"/>
          </a:xfrm>
          <a:prstGeom prst="straightConnector1">
            <a:avLst/>
          </a:prstGeom>
          <a:noFill/>
          <a:ln cap="flat" cmpd="sng" w="28575">
            <a:solidFill>
              <a:srgbClr val="999999"/>
            </a:solidFill>
            <a:prstDash val="solid"/>
            <a:round/>
            <a:headEnd len="med" w="med" type="none"/>
            <a:tailEnd len="med" w="med" type="stealth"/>
          </a:ln>
        </p:spPr>
      </p:cxnSp>
      <p:sp>
        <p:nvSpPr>
          <p:cNvPr id="414" name="Google Shape;414;p26"/>
          <p:cNvSpPr/>
          <p:nvPr/>
        </p:nvSpPr>
        <p:spPr>
          <a:xfrm>
            <a:off x="5580275" y="3552425"/>
            <a:ext cx="14196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Model-agnostic</a:t>
            </a:r>
            <a:endParaRPr>
              <a:latin typeface="Source Sans Pro"/>
              <a:ea typeface="Source Sans Pro"/>
              <a:cs typeface="Source Sans Pro"/>
              <a:sym typeface="Source Sans Pro"/>
            </a:endParaRPr>
          </a:p>
        </p:txBody>
      </p:sp>
      <p:sp>
        <p:nvSpPr>
          <p:cNvPr id="415" name="Google Shape;415;p26"/>
          <p:cNvSpPr txBox="1"/>
          <p:nvPr/>
        </p:nvSpPr>
        <p:spPr>
          <a:xfrm rot="978103">
            <a:off x="4756839" y="3278448"/>
            <a:ext cx="463848" cy="431004"/>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7"/>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421" name="Google Shape;421;p27"/>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422" name="Google Shape;422;p27"/>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423" name="Google Shape;423;p27"/>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424" name="Google Shape;424;p27"/>
          <p:cNvCxnSpPr>
            <a:stCxn id="421" idx="3"/>
            <a:endCxn id="422"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425" name="Google Shape;425;p27"/>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26" name="Google Shape;426;p27"/>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427" name="Google Shape;427;p27"/>
          <p:cNvCxnSpPr>
            <a:stCxn id="421" idx="2"/>
            <a:endCxn id="426"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428" name="Google Shape;428;p27"/>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429" name="Google Shape;429;p27"/>
          <p:cNvSpPr txBox="1"/>
          <p:nvPr/>
        </p:nvSpPr>
        <p:spPr>
          <a:xfrm>
            <a:off x="4809175" y="2094875"/>
            <a:ext cx="4286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B</a:t>
            </a:r>
            <a:r>
              <a:rPr lang="en-GB" sz="1600">
                <a:solidFill>
                  <a:schemeClr val="lt2"/>
                </a:solidFill>
                <a:latin typeface="Source Sans Pro"/>
                <a:ea typeface="Source Sans Pro"/>
                <a:cs typeface="Source Sans Pro"/>
                <a:sym typeface="Source Sans Pro"/>
              </a:rPr>
              <a:t>) Does the method describe the average behaviour of the model?</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8"/>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435" name="Google Shape;435;p28"/>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436" name="Google Shape;436;p28"/>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437" name="Google Shape;437;p28"/>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438" name="Google Shape;438;p28"/>
          <p:cNvCxnSpPr>
            <a:stCxn id="435" idx="3"/>
            <a:endCxn id="436"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439" name="Google Shape;439;p28"/>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40" name="Google Shape;440;p28"/>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441" name="Google Shape;441;p28"/>
          <p:cNvCxnSpPr>
            <a:stCxn id="435" idx="2"/>
            <a:endCxn id="440"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442" name="Google Shape;442;p28"/>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443" name="Google Shape;443;p28"/>
          <p:cNvSpPr txBox="1"/>
          <p:nvPr/>
        </p:nvSpPr>
        <p:spPr>
          <a:xfrm>
            <a:off x="4809175" y="2094875"/>
            <a:ext cx="42864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lt2"/>
                </a:solidFill>
                <a:latin typeface="Source Sans Pro"/>
                <a:ea typeface="Source Sans Pro"/>
                <a:cs typeface="Source Sans Pro"/>
                <a:sym typeface="Source Sans Pro"/>
              </a:rPr>
              <a:t>B) Does the method describe the average behaviour of the model?</a:t>
            </a:r>
            <a:endParaRPr sz="1200"/>
          </a:p>
          <a:p>
            <a:pPr indent="0" lvl="0" marL="0" rtl="0" algn="l">
              <a:lnSpc>
                <a:spcPct val="115000"/>
              </a:lnSpc>
              <a:spcBef>
                <a:spcPts val="1600"/>
              </a:spcBef>
              <a:spcAft>
                <a:spcPts val="1600"/>
              </a:spcAft>
              <a:buNone/>
            </a:pPr>
            <a:r>
              <a:t/>
            </a:r>
            <a:endParaRPr sz="1600">
              <a:solidFill>
                <a:schemeClr val="lt2"/>
              </a:solidFill>
              <a:latin typeface="Source Sans Pro"/>
              <a:ea typeface="Source Sans Pro"/>
              <a:cs typeface="Source Sans Pro"/>
              <a:sym typeface="Source Sans Pro"/>
            </a:endParaRPr>
          </a:p>
        </p:txBody>
      </p:sp>
      <p:cxnSp>
        <p:nvCxnSpPr>
          <p:cNvPr id="444" name="Google Shape;444;p28"/>
          <p:cNvCxnSpPr>
            <a:endCxn id="445" idx="1"/>
          </p:cNvCxnSpPr>
          <p:nvPr/>
        </p:nvCxnSpPr>
        <p:spPr>
          <a:xfrm flipH="1" rot="10800000">
            <a:off x="4394075" y="3082375"/>
            <a:ext cx="1186200" cy="386100"/>
          </a:xfrm>
          <a:prstGeom prst="straightConnector1">
            <a:avLst/>
          </a:prstGeom>
          <a:noFill/>
          <a:ln cap="flat" cmpd="sng" w="28575">
            <a:solidFill>
              <a:srgbClr val="999999"/>
            </a:solidFill>
            <a:prstDash val="solid"/>
            <a:round/>
            <a:headEnd len="med" w="med" type="none"/>
            <a:tailEnd len="med" w="med" type="stealth"/>
          </a:ln>
        </p:spPr>
      </p:cxnSp>
      <p:cxnSp>
        <p:nvCxnSpPr>
          <p:cNvPr id="446" name="Google Shape;446;p28"/>
          <p:cNvCxnSpPr>
            <a:stCxn id="440" idx="2"/>
          </p:cNvCxnSpPr>
          <p:nvPr/>
        </p:nvCxnSpPr>
        <p:spPr>
          <a:xfrm>
            <a:off x="3863125" y="2897925"/>
            <a:ext cx="4800" cy="587100"/>
          </a:xfrm>
          <a:prstGeom prst="straightConnector1">
            <a:avLst/>
          </a:prstGeom>
          <a:noFill/>
          <a:ln cap="flat" cmpd="sng" w="28575">
            <a:solidFill>
              <a:srgbClr val="999999"/>
            </a:solidFill>
            <a:prstDash val="solid"/>
            <a:round/>
            <a:headEnd len="med" w="med" type="none"/>
            <a:tailEnd len="med" w="med" type="none"/>
          </a:ln>
        </p:spPr>
      </p:cxnSp>
      <p:cxnSp>
        <p:nvCxnSpPr>
          <p:cNvPr id="447" name="Google Shape;447;p28"/>
          <p:cNvCxnSpPr/>
          <p:nvPr/>
        </p:nvCxnSpPr>
        <p:spPr>
          <a:xfrm rot="10800000">
            <a:off x="3866250" y="3469825"/>
            <a:ext cx="531000" cy="0"/>
          </a:xfrm>
          <a:prstGeom prst="straightConnector1">
            <a:avLst/>
          </a:prstGeom>
          <a:noFill/>
          <a:ln cap="flat" cmpd="sng" w="28575">
            <a:solidFill>
              <a:srgbClr val="999999"/>
            </a:solidFill>
            <a:prstDash val="solid"/>
            <a:round/>
            <a:headEnd len="med" w="med" type="none"/>
            <a:tailEnd len="med" w="med" type="none"/>
          </a:ln>
        </p:spPr>
      </p:cxnSp>
      <p:sp>
        <p:nvSpPr>
          <p:cNvPr id="448" name="Google Shape;448;p28"/>
          <p:cNvSpPr txBox="1"/>
          <p:nvPr/>
        </p:nvSpPr>
        <p:spPr>
          <a:xfrm rot="-1047740">
            <a:off x="4625964" y="2894536"/>
            <a:ext cx="463878" cy="430859"/>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45" name="Google Shape;445;p28"/>
          <p:cNvSpPr/>
          <p:nvPr/>
        </p:nvSpPr>
        <p:spPr>
          <a:xfrm>
            <a:off x="5580275" y="2834875"/>
            <a:ext cx="9255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Global</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9"/>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454" name="Google Shape;454;p29"/>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455" name="Google Shape;455;p29"/>
          <p:cNvSpPr/>
          <p:nvPr/>
        </p:nvSpPr>
        <p:spPr>
          <a:xfrm>
            <a:off x="3066475" y="1736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Interpretability</a:t>
            </a:r>
            <a:endParaRPr>
              <a:latin typeface="Source Sans Pro"/>
              <a:ea typeface="Source Sans Pro"/>
              <a:cs typeface="Source Sans Pro"/>
              <a:sym typeface="Source Sans Pro"/>
            </a:endParaRPr>
          </a:p>
        </p:txBody>
      </p:sp>
      <p:sp>
        <p:nvSpPr>
          <p:cNvPr id="456" name="Google Shape;456;p29"/>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Is my model directly interpretable?</a:t>
            </a:r>
            <a:endParaRPr sz="1200"/>
          </a:p>
        </p:txBody>
      </p:sp>
      <p:cxnSp>
        <p:nvCxnSpPr>
          <p:cNvPr id="457" name="Google Shape;457;p29"/>
          <p:cNvCxnSpPr>
            <a:stCxn id="454" idx="3"/>
            <a:endCxn id="455" idx="1"/>
          </p:cNvCxnSpPr>
          <p:nvPr/>
        </p:nvCxnSpPr>
        <p:spPr>
          <a:xfrm>
            <a:off x="1422900" y="1984425"/>
            <a:ext cx="1643700" cy="0"/>
          </a:xfrm>
          <a:prstGeom prst="straightConnector1">
            <a:avLst/>
          </a:prstGeom>
          <a:noFill/>
          <a:ln cap="flat" cmpd="sng" w="28575">
            <a:solidFill>
              <a:srgbClr val="999999"/>
            </a:solidFill>
            <a:prstDash val="solid"/>
            <a:round/>
            <a:headEnd len="med" w="med" type="none"/>
            <a:tailEnd len="med" w="med" type="stealth"/>
          </a:ln>
        </p:spPr>
      </p:cxnSp>
      <p:sp>
        <p:nvSpPr>
          <p:cNvPr id="458" name="Google Shape;458;p29"/>
          <p:cNvSpPr txBox="1"/>
          <p:nvPr/>
        </p:nvSpPr>
        <p:spPr>
          <a:xfrm>
            <a:off x="2012788" y="160917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59" name="Google Shape;459;p29"/>
          <p:cNvSpPr/>
          <p:nvPr/>
        </p:nvSpPr>
        <p:spPr>
          <a:xfrm>
            <a:off x="3066475" y="2402925"/>
            <a:ext cx="15933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Explainability</a:t>
            </a:r>
            <a:endParaRPr>
              <a:latin typeface="Source Sans Pro"/>
              <a:ea typeface="Source Sans Pro"/>
              <a:cs typeface="Source Sans Pro"/>
              <a:sym typeface="Source Sans Pro"/>
            </a:endParaRPr>
          </a:p>
        </p:txBody>
      </p:sp>
      <p:cxnSp>
        <p:nvCxnSpPr>
          <p:cNvPr id="460" name="Google Shape;460;p29"/>
          <p:cNvCxnSpPr>
            <a:stCxn id="454" idx="2"/>
            <a:endCxn id="459" idx="1"/>
          </p:cNvCxnSpPr>
          <p:nvPr/>
        </p:nvCxnSpPr>
        <p:spPr>
          <a:xfrm flipH="1" rot="-5400000">
            <a:off x="1757700" y="1341525"/>
            <a:ext cx="418500" cy="2199300"/>
          </a:xfrm>
          <a:prstGeom prst="bentConnector2">
            <a:avLst/>
          </a:prstGeom>
          <a:noFill/>
          <a:ln cap="flat" cmpd="sng" w="28575">
            <a:solidFill>
              <a:srgbClr val="999999"/>
            </a:solidFill>
            <a:prstDash val="solid"/>
            <a:round/>
            <a:headEnd len="med" w="med" type="none"/>
            <a:tailEnd len="med" w="med" type="stealth"/>
          </a:ln>
        </p:spPr>
      </p:cxnSp>
      <p:sp>
        <p:nvSpPr>
          <p:cNvPr id="461" name="Google Shape;461;p29"/>
          <p:cNvSpPr txBox="1"/>
          <p:nvPr/>
        </p:nvSpPr>
        <p:spPr>
          <a:xfrm>
            <a:off x="2012800" y="2301225"/>
            <a:ext cx="46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
        <p:nvSpPr>
          <p:cNvPr id="462" name="Google Shape;462;p29"/>
          <p:cNvSpPr txBox="1"/>
          <p:nvPr/>
        </p:nvSpPr>
        <p:spPr>
          <a:xfrm>
            <a:off x="4809175" y="2094875"/>
            <a:ext cx="42864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lt2"/>
                </a:solidFill>
                <a:latin typeface="Source Sans Pro"/>
                <a:ea typeface="Source Sans Pro"/>
                <a:cs typeface="Source Sans Pro"/>
                <a:sym typeface="Source Sans Pro"/>
              </a:rPr>
              <a:t>B) Does the method describe the average behaviour of the model?</a:t>
            </a:r>
            <a:endParaRPr sz="1200"/>
          </a:p>
          <a:p>
            <a:pPr indent="0" lvl="0" marL="0" rtl="0" algn="l">
              <a:lnSpc>
                <a:spcPct val="115000"/>
              </a:lnSpc>
              <a:spcBef>
                <a:spcPts val="1600"/>
              </a:spcBef>
              <a:spcAft>
                <a:spcPts val="1600"/>
              </a:spcAft>
              <a:buNone/>
            </a:pPr>
            <a:r>
              <a:t/>
            </a:r>
            <a:endParaRPr sz="1600">
              <a:solidFill>
                <a:schemeClr val="lt2"/>
              </a:solidFill>
              <a:latin typeface="Source Sans Pro"/>
              <a:ea typeface="Source Sans Pro"/>
              <a:cs typeface="Source Sans Pro"/>
              <a:sym typeface="Source Sans Pro"/>
            </a:endParaRPr>
          </a:p>
        </p:txBody>
      </p:sp>
      <p:cxnSp>
        <p:nvCxnSpPr>
          <p:cNvPr id="463" name="Google Shape;463;p29"/>
          <p:cNvCxnSpPr>
            <a:endCxn id="464" idx="1"/>
          </p:cNvCxnSpPr>
          <p:nvPr/>
        </p:nvCxnSpPr>
        <p:spPr>
          <a:xfrm flipH="1" rot="10800000">
            <a:off x="4394075" y="3082375"/>
            <a:ext cx="1186200" cy="386100"/>
          </a:xfrm>
          <a:prstGeom prst="straightConnector1">
            <a:avLst/>
          </a:prstGeom>
          <a:noFill/>
          <a:ln cap="flat" cmpd="sng" w="28575">
            <a:solidFill>
              <a:srgbClr val="999999"/>
            </a:solidFill>
            <a:prstDash val="solid"/>
            <a:round/>
            <a:headEnd len="med" w="med" type="none"/>
            <a:tailEnd len="med" w="med" type="stealth"/>
          </a:ln>
        </p:spPr>
      </p:cxnSp>
      <p:cxnSp>
        <p:nvCxnSpPr>
          <p:cNvPr id="465" name="Google Shape;465;p29"/>
          <p:cNvCxnSpPr>
            <a:stCxn id="459" idx="2"/>
          </p:cNvCxnSpPr>
          <p:nvPr/>
        </p:nvCxnSpPr>
        <p:spPr>
          <a:xfrm>
            <a:off x="3863125" y="2897925"/>
            <a:ext cx="4800" cy="587100"/>
          </a:xfrm>
          <a:prstGeom prst="straightConnector1">
            <a:avLst/>
          </a:prstGeom>
          <a:noFill/>
          <a:ln cap="flat" cmpd="sng" w="28575">
            <a:solidFill>
              <a:srgbClr val="999999"/>
            </a:solidFill>
            <a:prstDash val="solid"/>
            <a:round/>
            <a:headEnd len="med" w="med" type="none"/>
            <a:tailEnd len="med" w="med" type="none"/>
          </a:ln>
        </p:spPr>
      </p:cxnSp>
      <p:cxnSp>
        <p:nvCxnSpPr>
          <p:cNvPr id="466" name="Google Shape;466;p29"/>
          <p:cNvCxnSpPr/>
          <p:nvPr/>
        </p:nvCxnSpPr>
        <p:spPr>
          <a:xfrm rot="10800000">
            <a:off x="3866250" y="3469825"/>
            <a:ext cx="531000" cy="0"/>
          </a:xfrm>
          <a:prstGeom prst="straightConnector1">
            <a:avLst/>
          </a:prstGeom>
          <a:noFill/>
          <a:ln cap="flat" cmpd="sng" w="28575">
            <a:solidFill>
              <a:srgbClr val="999999"/>
            </a:solidFill>
            <a:prstDash val="solid"/>
            <a:round/>
            <a:headEnd len="med" w="med" type="none"/>
            <a:tailEnd len="med" w="med" type="none"/>
          </a:ln>
        </p:spPr>
      </p:cxnSp>
      <p:sp>
        <p:nvSpPr>
          <p:cNvPr id="467" name="Google Shape;467;p29"/>
          <p:cNvSpPr txBox="1"/>
          <p:nvPr/>
        </p:nvSpPr>
        <p:spPr>
          <a:xfrm rot="-1047740">
            <a:off x="4625964" y="2894536"/>
            <a:ext cx="463878" cy="430859"/>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yes</a:t>
            </a:r>
            <a:endParaRPr/>
          </a:p>
        </p:txBody>
      </p:sp>
      <p:sp>
        <p:nvSpPr>
          <p:cNvPr id="464" name="Google Shape;464;p29"/>
          <p:cNvSpPr/>
          <p:nvPr/>
        </p:nvSpPr>
        <p:spPr>
          <a:xfrm>
            <a:off x="5580275" y="2834875"/>
            <a:ext cx="9255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Global</a:t>
            </a:r>
            <a:endParaRPr>
              <a:latin typeface="Source Sans Pro"/>
              <a:ea typeface="Source Sans Pro"/>
              <a:cs typeface="Source Sans Pro"/>
              <a:sym typeface="Source Sans Pro"/>
            </a:endParaRPr>
          </a:p>
        </p:txBody>
      </p:sp>
      <p:sp>
        <p:nvSpPr>
          <p:cNvPr id="468" name="Google Shape;468;p29"/>
          <p:cNvSpPr/>
          <p:nvPr/>
        </p:nvSpPr>
        <p:spPr>
          <a:xfrm>
            <a:off x="5580275" y="3589325"/>
            <a:ext cx="9255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Local</a:t>
            </a:r>
            <a:endParaRPr>
              <a:latin typeface="Source Sans Pro"/>
              <a:ea typeface="Source Sans Pro"/>
              <a:cs typeface="Source Sans Pro"/>
              <a:sym typeface="Source Sans Pro"/>
            </a:endParaRPr>
          </a:p>
        </p:txBody>
      </p:sp>
      <p:cxnSp>
        <p:nvCxnSpPr>
          <p:cNvPr id="469" name="Google Shape;469;p29"/>
          <p:cNvCxnSpPr>
            <a:endCxn id="468" idx="1"/>
          </p:cNvCxnSpPr>
          <p:nvPr/>
        </p:nvCxnSpPr>
        <p:spPr>
          <a:xfrm>
            <a:off x="4403075" y="3468425"/>
            <a:ext cx="1177200" cy="368400"/>
          </a:xfrm>
          <a:prstGeom prst="straightConnector1">
            <a:avLst/>
          </a:prstGeom>
          <a:noFill/>
          <a:ln cap="flat" cmpd="sng" w="28575">
            <a:solidFill>
              <a:srgbClr val="999999"/>
            </a:solidFill>
            <a:prstDash val="solid"/>
            <a:round/>
            <a:headEnd len="med" w="med" type="none"/>
            <a:tailEnd len="med" w="med" type="stealth"/>
          </a:ln>
        </p:spPr>
      </p:cxnSp>
      <p:sp>
        <p:nvSpPr>
          <p:cNvPr id="470" name="Google Shape;470;p29"/>
          <p:cNvSpPr txBox="1"/>
          <p:nvPr/>
        </p:nvSpPr>
        <p:spPr>
          <a:xfrm rot="1108910">
            <a:off x="4759825" y="3293860"/>
            <a:ext cx="463717" cy="430892"/>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no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0"/>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Concrete methods</a:t>
            </a:r>
            <a:endParaRPr/>
          </a:p>
        </p:txBody>
      </p:sp>
      <p:cxnSp>
        <p:nvCxnSpPr>
          <p:cNvPr id="476" name="Google Shape;476;p30"/>
          <p:cNvCxnSpPr/>
          <p:nvPr/>
        </p:nvCxnSpPr>
        <p:spPr>
          <a:xfrm flipH="1">
            <a:off x="4421250" y="1275500"/>
            <a:ext cx="7500" cy="3467700"/>
          </a:xfrm>
          <a:prstGeom prst="straightConnector1">
            <a:avLst/>
          </a:prstGeom>
          <a:noFill/>
          <a:ln cap="flat" cmpd="sng" w="28575">
            <a:solidFill>
              <a:srgbClr val="999999"/>
            </a:solidFill>
            <a:prstDash val="solid"/>
            <a:round/>
            <a:headEnd len="med" w="med" type="none"/>
            <a:tailEnd len="med" w="med" type="none"/>
          </a:ln>
        </p:spPr>
      </p:cxnSp>
      <p:cxnSp>
        <p:nvCxnSpPr>
          <p:cNvPr id="477" name="Google Shape;477;p30"/>
          <p:cNvCxnSpPr/>
          <p:nvPr/>
        </p:nvCxnSpPr>
        <p:spPr>
          <a:xfrm rot="10800000">
            <a:off x="376800" y="2898425"/>
            <a:ext cx="8390400" cy="0"/>
          </a:xfrm>
          <a:prstGeom prst="straightConnector1">
            <a:avLst/>
          </a:prstGeom>
          <a:noFill/>
          <a:ln cap="flat" cmpd="sng" w="28575">
            <a:solidFill>
              <a:srgbClr val="999999"/>
            </a:solidFill>
            <a:prstDash val="solid"/>
            <a:round/>
            <a:headEnd len="med" w="med" type="none"/>
            <a:tailEnd len="med" w="med" type="none"/>
          </a:ln>
        </p:spPr>
      </p:cxnSp>
      <p:sp>
        <p:nvSpPr>
          <p:cNvPr id="478" name="Google Shape;478;p30"/>
          <p:cNvSpPr txBox="1"/>
          <p:nvPr/>
        </p:nvSpPr>
        <p:spPr>
          <a:xfrm>
            <a:off x="182800" y="2850325"/>
            <a:ext cx="87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Global</a:t>
            </a:r>
            <a:endParaRPr/>
          </a:p>
        </p:txBody>
      </p:sp>
      <p:sp>
        <p:nvSpPr>
          <p:cNvPr id="479" name="Google Shape;479;p30"/>
          <p:cNvSpPr txBox="1"/>
          <p:nvPr/>
        </p:nvSpPr>
        <p:spPr>
          <a:xfrm>
            <a:off x="8259000" y="2850325"/>
            <a:ext cx="734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Local</a:t>
            </a:r>
            <a:endParaRPr/>
          </a:p>
        </p:txBody>
      </p:sp>
      <p:sp>
        <p:nvSpPr>
          <p:cNvPr id="480" name="Google Shape;480;p30"/>
          <p:cNvSpPr txBox="1"/>
          <p:nvPr/>
        </p:nvSpPr>
        <p:spPr>
          <a:xfrm>
            <a:off x="3669000" y="89567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Model-agnostic</a:t>
            </a:r>
            <a:endParaRPr/>
          </a:p>
        </p:txBody>
      </p:sp>
      <p:sp>
        <p:nvSpPr>
          <p:cNvPr id="481" name="Google Shape;481;p30"/>
          <p:cNvSpPr txBox="1"/>
          <p:nvPr/>
        </p:nvSpPr>
        <p:spPr>
          <a:xfrm>
            <a:off x="3669000" y="472842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Model-specific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1"/>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Concrete methods</a:t>
            </a:r>
            <a:endParaRPr/>
          </a:p>
        </p:txBody>
      </p:sp>
      <p:cxnSp>
        <p:nvCxnSpPr>
          <p:cNvPr id="487" name="Google Shape;487;p31"/>
          <p:cNvCxnSpPr/>
          <p:nvPr/>
        </p:nvCxnSpPr>
        <p:spPr>
          <a:xfrm flipH="1">
            <a:off x="4421250" y="1275500"/>
            <a:ext cx="7500" cy="3467700"/>
          </a:xfrm>
          <a:prstGeom prst="straightConnector1">
            <a:avLst/>
          </a:prstGeom>
          <a:noFill/>
          <a:ln cap="flat" cmpd="sng" w="28575">
            <a:solidFill>
              <a:srgbClr val="999999"/>
            </a:solidFill>
            <a:prstDash val="solid"/>
            <a:round/>
            <a:headEnd len="med" w="med" type="none"/>
            <a:tailEnd len="med" w="med" type="none"/>
          </a:ln>
        </p:spPr>
      </p:cxnSp>
      <p:cxnSp>
        <p:nvCxnSpPr>
          <p:cNvPr id="488" name="Google Shape;488;p31"/>
          <p:cNvCxnSpPr/>
          <p:nvPr/>
        </p:nvCxnSpPr>
        <p:spPr>
          <a:xfrm rot="10800000">
            <a:off x="376800" y="2898425"/>
            <a:ext cx="8390400" cy="0"/>
          </a:xfrm>
          <a:prstGeom prst="straightConnector1">
            <a:avLst/>
          </a:prstGeom>
          <a:noFill/>
          <a:ln cap="flat" cmpd="sng" w="28575">
            <a:solidFill>
              <a:srgbClr val="999999"/>
            </a:solidFill>
            <a:prstDash val="solid"/>
            <a:round/>
            <a:headEnd len="med" w="med" type="none"/>
            <a:tailEnd len="med" w="med" type="none"/>
          </a:ln>
        </p:spPr>
      </p:cxnSp>
      <p:sp>
        <p:nvSpPr>
          <p:cNvPr id="489" name="Google Shape;489;p31"/>
          <p:cNvSpPr txBox="1"/>
          <p:nvPr/>
        </p:nvSpPr>
        <p:spPr>
          <a:xfrm>
            <a:off x="182800" y="2850325"/>
            <a:ext cx="87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Global</a:t>
            </a:r>
            <a:endParaRPr/>
          </a:p>
        </p:txBody>
      </p:sp>
      <p:sp>
        <p:nvSpPr>
          <p:cNvPr id="490" name="Google Shape;490;p31"/>
          <p:cNvSpPr txBox="1"/>
          <p:nvPr/>
        </p:nvSpPr>
        <p:spPr>
          <a:xfrm>
            <a:off x="8259000" y="2850325"/>
            <a:ext cx="734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Local</a:t>
            </a:r>
            <a:endParaRPr/>
          </a:p>
        </p:txBody>
      </p:sp>
      <p:sp>
        <p:nvSpPr>
          <p:cNvPr id="491" name="Google Shape;491;p31"/>
          <p:cNvSpPr txBox="1"/>
          <p:nvPr/>
        </p:nvSpPr>
        <p:spPr>
          <a:xfrm>
            <a:off x="3669000" y="89567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Model-agnostic</a:t>
            </a:r>
            <a:endParaRPr/>
          </a:p>
        </p:txBody>
      </p:sp>
      <p:sp>
        <p:nvSpPr>
          <p:cNvPr id="492" name="Google Shape;492;p31"/>
          <p:cNvSpPr txBox="1"/>
          <p:nvPr/>
        </p:nvSpPr>
        <p:spPr>
          <a:xfrm>
            <a:off x="3669000" y="472842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Model-specific</a:t>
            </a:r>
            <a:endParaRPr/>
          </a:p>
        </p:txBody>
      </p:sp>
      <p:sp>
        <p:nvSpPr>
          <p:cNvPr id="493" name="Google Shape;493;p31"/>
          <p:cNvSpPr txBox="1"/>
          <p:nvPr/>
        </p:nvSpPr>
        <p:spPr>
          <a:xfrm>
            <a:off x="529325" y="1326775"/>
            <a:ext cx="2535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Partial Dependence Plots</a:t>
            </a:r>
            <a:endParaRPr/>
          </a:p>
        </p:txBody>
      </p:sp>
      <p:sp>
        <p:nvSpPr>
          <p:cNvPr id="494" name="Google Shape;494;p31"/>
          <p:cNvSpPr txBox="1"/>
          <p:nvPr/>
        </p:nvSpPr>
        <p:spPr>
          <a:xfrm>
            <a:off x="1845900" y="1690850"/>
            <a:ext cx="1896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Global Surrogate</a:t>
            </a:r>
            <a:endParaRPr/>
          </a:p>
        </p:txBody>
      </p:sp>
      <p:sp>
        <p:nvSpPr>
          <p:cNvPr id="495" name="Google Shape;495;p31"/>
          <p:cNvSpPr txBox="1"/>
          <p:nvPr/>
        </p:nvSpPr>
        <p:spPr>
          <a:xfrm>
            <a:off x="891850" y="2121950"/>
            <a:ext cx="3158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Permutation Feature Importance</a:t>
            </a:r>
            <a:endParaRPr/>
          </a:p>
        </p:txBody>
      </p:sp>
      <p:sp>
        <p:nvSpPr>
          <p:cNvPr id="496" name="Google Shape;496;p31"/>
          <p:cNvSpPr txBox="1"/>
          <p:nvPr/>
        </p:nvSpPr>
        <p:spPr>
          <a:xfrm>
            <a:off x="4752875" y="1407650"/>
            <a:ext cx="33291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Local Interpretable Model-Agnostic Explanations (LIME)</a:t>
            </a:r>
            <a:endParaRPr/>
          </a:p>
        </p:txBody>
      </p:sp>
      <p:sp>
        <p:nvSpPr>
          <p:cNvPr id="497" name="Google Shape;497;p31"/>
          <p:cNvSpPr txBox="1"/>
          <p:nvPr/>
        </p:nvSpPr>
        <p:spPr>
          <a:xfrm>
            <a:off x="6435375" y="2121950"/>
            <a:ext cx="87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SHAP</a:t>
            </a:r>
            <a:endParaRPr/>
          </a:p>
        </p:txBody>
      </p:sp>
      <p:sp>
        <p:nvSpPr>
          <p:cNvPr id="498" name="Google Shape;498;p31"/>
          <p:cNvSpPr txBox="1"/>
          <p:nvPr/>
        </p:nvSpPr>
        <p:spPr>
          <a:xfrm>
            <a:off x="535900" y="3457775"/>
            <a:ext cx="2841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Global Attribution Mapping</a:t>
            </a:r>
            <a:endParaRPr/>
          </a:p>
        </p:txBody>
      </p:sp>
      <p:sp>
        <p:nvSpPr>
          <p:cNvPr id="499" name="Google Shape;499;p31"/>
          <p:cNvSpPr txBox="1"/>
          <p:nvPr/>
        </p:nvSpPr>
        <p:spPr>
          <a:xfrm>
            <a:off x="2048850" y="3951500"/>
            <a:ext cx="18285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Forest-Guided Clustering (FGC)</a:t>
            </a:r>
            <a:endParaRPr/>
          </a:p>
        </p:txBody>
      </p:sp>
      <p:sp>
        <p:nvSpPr>
          <p:cNvPr id="500" name="Google Shape;500;p31"/>
          <p:cNvSpPr txBox="1"/>
          <p:nvPr/>
        </p:nvSpPr>
        <p:spPr>
          <a:xfrm>
            <a:off x="5405750" y="3186075"/>
            <a:ext cx="247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Integrated Gradients (IG)</a:t>
            </a:r>
            <a:endParaRPr/>
          </a:p>
        </p:txBody>
      </p:sp>
      <p:sp>
        <p:nvSpPr>
          <p:cNvPr id="501" name="Google Shape;501;p31"/>
          <p:cNvSpPr txBox="1"/>
          <p:nvPr/>
        </p:nvSpPr>
        <p:spPr>
          <a:xfrm>
            <a:off x="5020750" y="3597875"/>
            <a:ext cx="247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Grad-CAM</a:t>
            </a:r>
            <a:endParaRPr/>
          </a:p>
        </p:txBody>
      </p:sp>
      <p:sp>
        <p:nvSpPr>
          <p:cNvPr id="502" name="Google Shape;502;p31"/>
          <p:cNvSpPr txBox="1"/>
          <p:nvPr/>
        </p:nvSpPr>
        <p:spPr>
          <a:xfrm>
            <a:off x="6322250" y="402897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SmoothGrad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0067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eXplainable Artificial Intelligence (XAI) </a:t>
            </a:r>
            <a:endParaRPr/>
          </a:p>
        </p:txBody>
      </p:sp>
      <p:sp>
        <p:nvSpPr>
          <p:cNvPr id="67" name="Google Shape;67;p14"/>
          <p:cNvSpPr txBox="1"/>
          <p:nvPr>
            <p:ph idx="1" type="body"/>
          </p:nvPr>
        </p:nvSpPr>
        <p:spPr>
          <a:xfrm>
            <a:off x="311700" y="1152475"/>
            <a:ext cx="8519400" cy="378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Terminology</a:t>
            </a:r>
            <a:endParaRPr/>
          </a:p>
          <a:p>
            <a:pPr indent="-342900" lvl="0" marL="457200" rtl="0" algn="l">
              <a:spcBef>
                <a:spcPts val="0"/>
              </a:spcBef>
              <a:spcAft>
                <a:spcPts val="0"/>
              </a:spcAft>
              <a:buSzPts val="1800"/>
              <a:buChar char="●"/>
            </a:pPr>
            <a:r>
              <a:rPr lang="en-GB"/>
              <a:t>Global explainability</a:t>
            </a:r>
            <a:endParaRPr/>
          </a:p>
          <a:p>
            <a:pPr indent="-317500" lvl="1" marL="914400" rtl="0" algn="l">
              <a:spcBef>
                <a:spcPts val="0"/>
              </a:spcBef>
              <a:spcAft>
                <a:spcPts val="0"/>
              </a:spcAft>
              <a:buSzPts val="1400"/>
              <a:buChar char="○"/>
            </a:pPr>
            <a:r>
              <a:rPr lang="en-GB"/>
              <a:t>Feature importance</a:t>
            </a:r>
            <a:endParaRPr/>
          </a:p>
          <a:p>
            <a:pPr indent="-342900" lvl="0" marL="457200" rtl="0" algn="l">
              <a:spcBef>
                <a:spcPts val="0"/>
              </a:spcBef>
              <a:spcAft>
                <a:spcPts val="0"/>
              </a:spcAft>
              <a:buSzPts val="1800"/>
              <a:buChar char="●"/>
            </a:pPr>
            <a:r>
              <a:rPr lang="en-GB"/>
              <a:t>Local explainability</a:t>
            </a:r>
            <a:endParaRPr/>
          </a:p>
          <a:p>
            <a:pPr indent="-317500" lvl="1" marL="914400" rtl="0" algn="l">
              <a:spcBef>
                <a:spcPts val="0"/>
              </a:spcBef>
              <a:spcAft>
                <a:spcPts val="0"/>
              </a:spcAft>
              <a:buSzPts val="1400"/>
              <a:buChar char="○"/>
            </a:pPr>
            <a:r>
              <a:rPr lang="en-GB"/>
              <a:t>SHAP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GB"/>
            </a:br>
            <a:endParaRPr/>
          </a:p>
          <a:p>
            <a:pPr indent="0" lvl="0" marL="0" rtl="0" algn="l">
              <a:spcBef>
                <a:spcPts val="1600"/>
              </a:spcBef>
              <a:spcAft>
                <a:spcPts val="0"/>
              </a:spcAft>
              <a:buNone/>
            </a:pPr>
            <a:r>
              <a:rPr lang="en-GB" sz="900">
                <a:solidFill>
                  <a:srgbClr val="D9D9D9"/>
                </a:solidFill>
              </a:rPr>
              <a:t>Heavily i</a:t>
            </a:r>
            <a:r>
              <a:rPr lang="en-GB" sz="900">
                <a:solidFill>
                  <a:srgbClr val="D9D9D9"/>
                </a:solidFill>
              </a:rPr>
              <a:t>nspired by: </a:t>
            </a:r>
            <a:r>
              <a:rPr lang="en-GB" sz="900" u="sng">
                <a:solidFill>
                  <a:srgbClr val="D9D9D9"/>
                </a:solidFill>
                <a:hlinkClick r:id="rId3">
                  <a:extLst>
                    <a:ext uri="{A12FA001-AC4F-418D-AE19-62706E023703}">
                      <ahyp:hlinkClr val="tx"/>
                    </a:ext>
                  </a:extLst>
                </a:hlinkClick>
              </a:rPr>
              <a:t>https://github.com/BioGeMT/MALTAomics-Summer-School/tree/main/Day3_WorkshopIV_ExplainableAI</a:t>
            </a:r>
            <a:r>
              <a:rPr lang="en-GB" sz="900">
                <a:solidFill>
                  <a:srgbClr val="D9D9D9"/>
                </a:solidFill>
              </a:rPr>
              <a:t> </a:t>
            </a:r>
            <a:endParaRPr sz="900">
              <a:solidFill>
                <a:srgbClr val="D9D9D9"/>
              </a:solidFill>
            </a:endParaRPr>
          </a:p>
          <a:p>
            <a:pPr indent="0" lvl="0" marL="0" rtl="0" algn="l">
              <a:spcBef>
                <a:spcPts val="1600"/>
              </a:spcBef>
              <a:spcAft>
                <a:spcPts val="1600"/>
              </a:spcAft>
              <a:buNone/>
            </a:pPr>
            <a:r>
              <a:rPr lang="en-GB"/>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2"/>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Concrete methods</a:t>
            </a:r>
            <a:endParaRPr/>
          </a:p>
        </p:txBody>
      </p:sp>
      <p:cxnSp>
        <p:nvCxnSpPr>
          <p:cNvPr id="508" name="Google Shape;508;p32"/>
          <p:cNvCxnSpPr/>
          <p:nvPr/>
        </p:nvCxnSpPr>
        <p:spPr>
          <a:xfrm flipH="1">
            <a:off x="4421250" y="1275500"/>
            <a:ext cx="7500" cy="3467700"/>
          </a:xfrm>
          <a:prstGeom prst="straightConnector1">
            <a:avLst/>
          </a:prstGeom>
          <a:noFill/>
          <a:ln cap="flat" cmpd="sng" w="28575">
            <a:solidFill>
              <a:srgbClr val="999999"/>
            </a:solidFill>
            <a:prstDash val="solid"/>
            <a:round/>
            <a:headEnd len="med" w="med" type="none"/>
            <a:tailEnd len="med" w="med" type="none"/>
          </a:ln>
        </p:spPr>
      </p:cxnSp>
      <p:cxnSp>
        <p:nvCxnSpPr>
          <p:cNvPr id="509" name="Google Shape;509;p32"/>
          <p:cNvCxnSpPr/>
          <p:nvPr/>
        </p:nvCxnSpPr>
        <p:spPr>
          <a:xfrm rot="10800000">
            <a:off x="376800" y="2898425"/>
            <a:ext cx="8390400" cy="0"/>
          </a:xfrm>
          <a:prstGeom prst="straightConnector1">
            <a:avLst/>
          </a:prstGeom>
          <a:noFill/>
          <a:ln cap="flat" cmpd="sng" w="28575">
            <a:solidFill>
              <a:srgbClr val="999999"/>
            </a:solidFill>
            <a:prstDash val="solid"/>
            <a:round/>
            <a:headEnd len="med" w="med" type="none"/>
            <a:tailEnd len="med" w="med" type="none"/>
          </a:ln>
        </p:spPr>
      </p:cxnSp>
      <p:sp>
        <p:nvSpPr>
          <p:cNvPr id="510" name="Google Shape;510;p32"/>
          <p:cNvSpPr txBox="1"/>
          <p:nvPr/>
        </p:nvSpPr>
        <p:spPr>
          <a:xfrm>
            <a:off x="182800" y="2850325"/>
            <a:ext cx="87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Global</a:t>
            </a:r>
            <a:endParaRPr/>
          </a:p>
        </p:txBody>
      </p:sp>
      <p:sp>
        <p:nvSpPr>
          <p:cNvPr id="511" name="Google Shape;511;p32"/>
          <p:cNvSpPr txBox="1"/>
          <p:nvPr/>
        </p:nvSpPr>
        <p:spPr>
          <a:xfrm>
            <a:off x="8259000" y="2850325"/>
            <a:ext cx="734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Local</a:t>
            </a:r>
            <a:endParaRPr/>
          </a:p>
        </p:txBody>
      </p:sp>
      <p:sp>
        <p:nvSpPr>
          <p:cNvPr id="512" name="Google Shape;512;p32"/>
          <p:cNvSpPr txBox="1"/>
          <p:nvPr/>
        </p:nvSpPr>
        <p:spPr>
          <a:xfrm>
            <a:off x="3669000" y="89567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Model-agnostic</a:t>
            </a:r>
            <a:endParaRPr/>
          </a:p>
        </p:txBody>
      </p:sp>
      <p:sp>
        <p:nvSpPr>
          <p:cNvPr id="513" name="Google Shape;513;p32"/>
          <p:cNvSpPr txBox="1"/>
          <p:nvPr/>
        </p:nvSpPr>
        <p:spPr>
          <a:xfrm>
            <a:off x="3669000" y="472842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Model-specific</a:t>
            </a:r>
            <a:endParaRPr/>
          </a:p>
        </p:txBody>
      </p:sp>
      <p:sp>
        <p:nvSpPr>
          <p:cNvPr id="514" name="Google Shape;514;p32"/>
          <p:cNvSpPr txBox="1"/>
          <p:nvPr/>
        </p:nvSpPr>
        <p:spPr>
          <a:xfrm>
            <a:off x="529325" y="1326775"/>
            <a:ext cx="2535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Partial Dependence Plots</a:t>
            </a:r>
            <a:endParaRPr/>
          </a:p>
        </p:txBody>
      </p:sp>
      <p:sp>
        <p:nvSpPr>
          <p:cNvPr id="515" name="Google Shape;515;p32"/>
          <p:cNvSpPr txBox="1"/>
          <p:nvPr/>
        </p:nvSpPr>
        <p:spPr>
          <a:xfrm>
            <a:off x="1845900" y="1690850"/>
            <a:ext cx="1896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Global Surrogate</a:t>
            </a:r>
            <a:endParaRPr/>
          </a:p>
        </p:txBody>
      </p:sp>
      <p:sp>
        <p:nvSpPr>
          <p:cNvPr id="516" name="Google Shape;516;p32"/>
          <p:cNvSpPr txBox="1"/>
          <p:nvPr/>
        </p:nvSpPr>
        <p:spPr>
          <a:xfrm>
            <a:off x="891850" y="2121950"/>
            <a:ext cx="3139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rgbClr val="6AA84F"/>
                </a:solidFill>
                <a:latin typeface="Source Sans Pro"/>
                <a:ea typeface="Source Sans Pro"/>
                <a:cs typeface="Source Sans Pro"/>
                <a:sym typeface="Source Sans Pro"/>
              </a:rPr>
              <a:t>x</a:t>
            </a:r>
            <a:r>
              <a:rPr lang="en-GB" sz="1600">
                <a:solidFill>
                  <a:srgbClr val="6AA84F"/>
                </a:solidFill>
                <a:latin typeface="Source Sans Pro"/>
                <a:ea typeface="Source Sans Pro"/>
                <a:cs typeface="Source Sans Pro"/>
                <a:sym typeface="Source Sans Pro"/>
              </a:rPr>
              <a:t> Permutation Feature Importance</a:t>
            </a:r>
            <a:endParaRPr>
              <a:solidFill>
                <a:srgbClr val="6AA84F"/>
              </a:solidFill>
            </a:endParaRPr>
          </a:p>
        </p:txBody>
      </p:sp>
      <p:sp>
        <p:nvSpPr>
          <p:cNvPr id="517" name="Google Shape;517;p32"/>
          <p:cNvSpPr txBox="1"/>
          <p:nvPr/>
        </p:nvSpPr>
        <p:spPr>
          <a:xfrm>
            <a:off x="4752875" y="1407650"/>
            <a:ext cx="33291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Local Interpretable Model-Agnostic Explanations (LIME)</a:t>
            </a:r>
            <a:endParaRPr/>
          </a:p>
        </p:txBody>
      </p:sp>
      <p:sp>
        <p:nvSpPr>
          <p:cNvPr id="518" name="Google Shape;518;p32"/>
          <p:cNvSpPr txBox="1"/>
          <p:nvPr/>
        </p:nvSpPr>
        <p:spPr>
          <a:xfrm>
            <a:off x="6435375" y="2121950"/>
            <a:ext cx="828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rgbClr val="6AA84F"/>
                </a:solidFill>
                <a:latin typeface="Source Sans Pro"/>
                <a:ea typeface="Source Sans Pro"/>
                <a:cs typeface="Source Sans Pro"/>
                <a:sym typeface="Source Sans Pro"/>
              </a:rPr>
              <a:t>x</a:t>
            </a:r>
            <a:r>
              <a:rPr lang="en-GB" sz="1600">
                <a:solidFill>
                  <a:srgbClr val="6AA84F"/>
                </a:solidFill>
                <a:latin typeface="Source Sans Pro"/>
                <a:ea typeface="Source Sans Pro"/>
                <a:cs typeface="Source Sans Pro"/>
                <a:sym typeface="Source Sans Pro"/>
              </a:rPr>
              <a:t> SHAP</a:t>
            </a:r>
            <a:endParaRPr>
              <a:solidFill>
                <a:srgbClr val="6AA84F"/>
              </a:solidFill>
            </a:endParaRPr>
          </a:p>
        </p:txBody>
      </p:sp>
      <p:sp>
        <p:nvSpPr>
          <p:cNvPr id="519" name="Google Shape;519;p32"/>
          <p:cNvSpPr txBox="1"/>
          <p:nvPr/>
        </p:nvSpPr>
        <p:spPr>
          <a:xfrm>
            <a:off x="535900" y="3457775"/>
            <a:ext cx="2841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Global Attribution Mapping</a:t>
            </a:r>
            <a:endParaRPr/>
          </a:p>
        </p:txBody>
      </p:sp>
      <p:sp>
        <p:nvSpPr>
          <p:cNvPr id="520" name="Google Shape;520;p32"/>
          <p:cNvSpPr txBox="1"/>
          <p:nvPr/>
        </p:nvSpPr>
        <p:spPr>
          <a:xfrm>
            <a:off x="2048850" y="3951500"/>
            <a:ext cx="18285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Forest-Guided Clustering (FGC)</a:t>
            </a:r>
            <a:endParaRPr/>
          </a:p>
        </p:txBody>
      </p:sp>
      <p:sp>
        <p:nvSpPr>
          <p:cNvPr id="521" name="Google Shape;521;p32"/>
          <p:cNvSpPr txBox="1"/>
          <p:nvPr/>
        </p:nvSpPr>
        <p:spPr>
          <a:xfrm>
            <a:off x="5405750" y="3186075"/>
            <a:ext cx="247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Integrated Gradients (IG)</a:t>
            </a:r>
            <a:endParaRPr/>
          </a:p>
        </p:txBody>
      </p:sp>
      <p:sp>
        <p:nvSpPr>
          <p:cNvPr id="522" name="Google Shape;522;p32"/>
          <p:cNvSpPr txBox="1"/>
          <p:nvPr/>
        </p:nvSpPr>
        <p:spPr>
          <a:xfrm>
            <a:off x="5020750" y="3597875"/>
            <a:ext cx="247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Grad-CAM</a:t>
            </a:r>
            <a:endParaRPr/>
          </a:p>
        </p:txBody>
      </p:sp>
      <p:sp>
        <p:nvSpPr>
          <p:cNvPr id="523" name="Google Shape;523;p32"/>
          <p:cNvSpPr txBox="1"/>
          <p:nvPr/>
        </p:nvSpPr>
        <p:spPr>
          <a:xfrm>
            <a:off x="6322250" y="4028975"/>
            <a:ext cx="151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lt2"/>
                </a:solidFill>
                <a:latin typeface="Source Sans Pro"/>
                <a:ea typeface="Source Sans Pro"/>
                <a:cs typeface="Source Sans Pro"/>
                <a:sym typeface="Source Sans Pro"/>
              </a:rPr>
              <a:t>x</a:t>
            </a:r>
            <a:r>
              <a:rPr lang="en-GB" sz="1600">
                <a:solidFill>
                  <a:schemeClr val="lt2"/>
                </a:solidFill>
                <a:latin typeface="Source Sans Pro"/>
                <a:ea typeface="Source Sans Pro"/>
                <a:cs typeface="Source Sans Pro"/>
                <a:sym typeface="Source Sans Pro"/>
              </a:rPr>
              <a:t> SmoothGrad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529" name="Google Shape;529;p33"/>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0" lvl="0" marL="0" rtl="0" algn="l">
              <a:spcBef>
                <a:spcPts val="1600"/>
              </a:spcBef>
              <a:spcAft>
                <a:spcPts val="1600"/>
              </a:spcAft>
              <a:buNone/>
            </a:pPr>
            <a:r>
              <a:rPr lang="en-GB"/>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4"/>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535" name="Google Shape;535;p34"/>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Clr>
                <a:schemeClr val="dk2"/>
              </a:buClr>
              <a:buSzPts val="1100"/>
              <a:buFont typeface="Arial"/>
              <a:buNone/>
            </a:pPr>
            <a:r>
              <a:rPr lang="en-GB"/>
              <a:t>           feature A  feature B  feature C  feature D  label</a:t>
            </a:r>
            <a:br>
              <a:rPr lang="en-GB"/>
            </a:br>
            <a:r>
              <a:rPr lang="en-GB"/>
              <a:t>sample 1</a:t>
            </a:r>
            <a:br>
              <a:rPr lang="en-GB"/>
            </a:br>
            <a:r>
              <a:rPr lang="en-GB"/>
              <a:t>sample 2</a:t>
            </a:r>
            <a:br>
              <a:rPr lang="en-GB"/>
            </a:br>
            <a:r>
              <a:rPr lang="en-GB"/>
              <a:t>sample 3</a:t>
            </a:r>
            <a:br>
              <a:rPr lang="en-GB"/>
            </a:br>
            <a:r>
              <a:rPr lang="en-GB"/>
              <a:t>sample 4</a:t>
            </a:r>
            <a:br>
              <a:rPr lang="en-GB"/>
            </a:br>
            <a:r>
              <a:rPr lang="en-GB"/>
              <a:t>sample 5</a:t>
            </a:r>
            <a:br>
              <a:rPr lang="en-GB"/>
            </a:br>
            <a:r>
              <a:rPr lang="en-GB"/>
              <a:t>sample 6</a:t>
            </a:r>
            <a:endParaRPr/>
          </a:p>
          <a:p>
            <a:pPr indent="0" lvl="0" marL="0" rtl="0" algn="l">
              <a:spcBef>
                <a:spcPts val="1600"/>
              </a:spcBef>
              <a:spcAft>
                <a:spcPts val="1600"/>
              </a:spcAft>
              <a:buNone/>
            </a:pPr>
            <a:r>
              <a:rPr lang="en-GB"/>
              <a:t> </a:t>
            </a:r>
            <a:endParaRPr/>
          </a:p>
        </p:txBody>
      </p:sp>
      <p:sp>
        <p:nvSpPr>
          <p:cNvPr id="536" name="Google Shape;536;p34"/>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37" name="Google Shape;537;p34"/>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38" name="Google Shape;538;p34"/>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39" name="Google Shape;539;p34"/>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0" name="Google Shape;540;p34"/>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1" name="Google Shape;541;p34"/>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2" name="Google Shape;542;p34"/>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3" name="Google Shape;543;p34"/>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4" name="Google Shape;544;p34"/>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5" name="Google Shape;545;p34"/>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6" name="Google Shape;546;p34"/>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7" name="Google Shape;547;p34"/>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8" name="Google Shape;548;p34"/>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49" name="Google Shape;549;p34"/>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0" name="Google Shape;550;p34"/>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1" name="Google Shape;551;p34"/>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2" name="Google Shape;552;p34"/>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3" name="Google Shape;553;p34"/>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4" name="Google Shape;554;p34"/>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5" name="Google Shape;555;p34"/>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6" name="Google Shape;556;p34"/>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7" name="Google Shape;557;p34"/>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8" name="Google Shape;558;p34"/>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59" name="Google Shape;559;p34"/>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0" name="Google Shape;560;p34"/>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1" name="Google Shape;561;p34"/>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2" name="Google Shape;562;p34"/>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3" name="Google Shape;563;p34"/>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4" name="Google Shape;564;p34"/>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65" name="Google Shape;565;p34"/>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5"/>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571" name="Google Shape;571;p35"/>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feature A  feature B  feature C  feature D  label</a:t>
            </a:r>
            <a:br>
              <a:rPr lang="en-GB"/>
            </a:br>
            <a:r>
              <a:rPr lang="en-GB"/>
              <a:t>sample 1</a:t>
            </a:r>
            <a:br>
              <a:rPr lang="en-GB"/>
            </a:br>
            <a:r>
              <a:rPr lang="en-GB"/>
              <a:t>sample 2</a:t>
            </a:r>
            <a:br>
              <a:rPr lang="en-GB"/>
            </a:br>
            <a:r>
              <a:rPr lang="en-GB"/>
              <a:t>sample 3</a:t>
            </a:r>
            <a:br>
              <a:rPr lang="en-GB"/>
            </a:br>
            <a:r>
              <a:rPr lang="en-GB"/>
              <a:t>sample 4</a:t>
            </a:r>
            <a:br>
              <a:rPr lang="en-GB"/>
            </a:br>
            <a:r>
              <a:rPr lang="en-GB"/>
              <a:t>sample 5</a:t>
            </a:r>
            <a:br>
              <a:rPr lang="en-GB"/>
            </a:br>
            <a:r>
              <a:rPr lang="en-GB"/>
              <a:t>sample 6</a:t>
            </a:r>
            <a:endParaRPr/>
          </a:p>
          <a:p>
            <a:pPr indent="0" lvl="0" marL="0" rtl="0" algn="l">
              <a:spcBef>
                <a:spcPts val="1600"/>
              </a:spcBef>
              <a:spcAft>
                <a:spcPts val="1600"/>
              </a:spcAft>
              <a:buNone/>
            </a:pPr>
            <a:r>
              <a:rPr lang="en-GB"/>
              <a:t> </a:t>
            </a:r>
            <a:endParaRPr/>
          </a:p>
        </p:txBody>
      </p:sp>
      <p:sp>
        <p:nvSpPr>
          <p:cNvPr id="572" name="Google Shape;572;p35"/>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3" name="Google Shape;573;p35"/>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4" name="Google Shape;574;p35"/>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5" name="Google Shape;575;p35"/>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6" name="Google Shape;576;p35"/>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7" name="Google Shape;577;p35"/>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8" name="Google Shape;578;p35"/>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9" name="Google Shape;579;p35"/>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0" name="Google Shape;580;p35"/>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1" name="Google Shape;581;p35"/>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2" name="Google Shape;582;p35"/>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3" name="Google Shape;583;p35"/>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4" name="Google Shape;584;p35"/>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5" name="Google Shape;585;p35"/>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6" name="Google Shape;586;p35"/>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7" name="Google Shape;587;p35"/>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8" name="Google Shape;588;p35"/>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9" name="Google Shape;589;p35"/>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0" name="Google Shape;590;p35"/>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1" name="Google Shape;591;p35"/>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2" name="Google Shape;592;p35"/>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3" name="Google Shape;593;p35"/>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4" name="Google Shape;594;p35"/>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5" name="Google Shape;595;p35"/>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6" name="Google Shape;596;p35"/>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7" name="Google Shape;597;p35"/>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8" name="Google Shape;598;p35"/>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9" name="Google Shape;599;p35"/>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0" name="Google Shape;600;p35"/>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1" name="Google Shape;601;p35"/>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6"/>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607" name="Google Shape;607;p36"/>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feature A  feature B  feature C  feature D  label</a:t>
            </a:r>
            <a:br>
              <a:rPr lang="en-GB"/>
            </a:br>
            <a:r>
              <a:rPr lang="en-GB"/>
              <a:t>sample 1</a:t>
            </a:r>
            <a:br>
              <a:rPr lang="en-GB"/>
            </a:br>
            <a:r>
              <a:rPr lang="en-GB"/>
              <a:t>sample 2</a:t>
            </a:r>
            <a:br>
              <a:rPr lang="en-GB"/>
            </a:br>
            <a:r>
              <a:rPr lang="en-GB"/>
              <a:t>sample 3</a:t>
            </a:r>
            <a:br>
              <a:rPr lang="en-GB"/>
            </a:br>
            <a:r>
              <a:rPr lang="en-GB"/>
              <a:t>sample 4</a:t>
            </a:r>
            <a:br>
              <a:rPr lang="en-GB"/>
            </a:br>
            <a:r>
              <a:rPr lang="en-GB"/>
              <a:t>sample 5</a:t>
            </a:r>
            <a:br>
              <a:rPr lang="en-GB"/>
            </a:br>
            <a:r>
              <a:rPr lang="en-GB"/>
              <a:t>sample 6</a:t>
            </a:r>
            <a:endParaRPr/>
          </a:p>
          <a:p>
            <a:pPr indent="0" lvl="0" marL="0" rtl="0" algn="l">
              <a:spcBef>
                <a:spcPts val="1600"/>
              </a:spcBef>
              <a:spcAft>
                <a:spcPts val="1600"/>
              </a:spcAft>
              <a:buNone/>
            </a:pPr>
            <a:r>
              <a:rPr lang="en-GB"/>
              <a:t> </a:t>
            </a:r>
            <a:endParaRPr/>
          </a:p>
        </p:txBody>
      </p:sp>
      <p:sp>
        <p:nvSpPr>
          <p:cNvPr id="608" name="Google Shape;608;p36"/>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9" name="Google Shape;609;p36"/>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0" name="Google Shape;610;p36"/>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1" name="Google Shape;611;p36"/>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2" name="Google Shape;612;p36"/>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3" name="Google Shape;613;p36"/>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4" name="Google Shape;614;p36"/>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5" name="Google Shape;615;p36"/>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6" name="Google Shape;616;p36"/>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7" name="Google Shape;617;p36"/>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8" name="Google Shape;618;p36"/>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9" name="Google Shape;619;p36"/>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0" name="Google Shape;620;p36"/>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1" name="Google Shape;621;p36"/>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2" name="Google Shape;622;p36"/>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3" name="Google Shape;623;p36"/>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4" name="Google Shape;624;p36"/>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5" name="Google Shape;625;p36"/>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6" name="Google Shape;626;p36"/>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7" name="Google Shape;627;p36"/>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8" name="Google Shape;628;p36"/>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29" name="Google Shape;629;p36"/>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0" name="Google Shape;630;p36"/>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1" name="Google Shape;631;p36"/>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2" name="Google Shape;632;p36"/>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3" name="Google Shape;633;p36"/>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4" name="Google Shape;634;p36"/>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5" name="Google Shape;635;p36"/>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6" name="Google Shape;636;p36"/>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7" name="Google Shape;637;p36"/>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8" name="Google Shape;638;p36"/>
          <p:cNvSpPr/>
          <p:nvPr/>
        </p:nvSpPr>
        <p:spPr>
          <a:xfrm>
            <a:off x="4064950" y="2060750"/>
            <a:ext cx="9051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7"/>
          <p:cNvSpPr/>
          <p:nvPr/>
        </p:nvSpPr>
        <p:spPr>
          <a:xfrm>
            <a:off x="5967275" y="1978100"/>
            <a:ext cx="2282100" cy="2379600"/>
          </a:xfrm>
          <a:prstGeom prst="roundRect">
            <a:avLst>
              <a:gd fmla="val 16667" name="adj"/>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44" name="Google Shape;644;p37"/>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645" name="Google Shape;645;p37"/>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feature A  feature B  feature C  feature D  label 	          A    </a:t>
            </a:r>
            <a:r>
              <a:rPr lang="en-GB" sz="1100"/>
              <a:t> </a:t>
            </a:r>
            <a:r>
              <a:rPr lang="en-GB"/>
              <a:t>B   </a:t>
            </a:r>
            <a:r>
              <a:rPr lang="en-GB" sz="1200"/>
              <a:t> </a:t>
            </a:r>
            <a:r>
              <a:rPr lang="en-GB"/>
              <a:t>C    D    label</a:t>
            </a:r>
            <a:br>
              <a:rPr lang="en-GB"/>
            </a:br>
            <a:r>
              <a:rPr lang="en-GB"/>
              <a:t>sample 1											    1</a:t>
            </a:r>
            <a:br>
              <a:rPr lang="en-GB"/>
            </a:br>
            <a:r>
              <a:rPr lang="en-GB"/>
              <a:t>sample 2											    2</a:t>
            </a:r>
            <a:br>
              <a:rPr lang="en-GB"/>
            </a:br>
            <a:r>
              <a:rPr lang="en-GB"/>
              <a:t>sample 3											    3</a:t>
            </a:r>
            <a:br>
              <a:rPr lang="en-GB"/>
            </a:br>
            <a:r>
              <a:rPr lang="en-GB"/>
              <a:t>sample 4											    4</a:t>
            </a:r>
            <a:br>
              <a:rPr lang="en-GB"/>
            </a:br>
            <a:r>
              <a:rPr lang="en-GB"/>
              <a:t>sample 5											    5</a:t>
            </a:r>
            <a:br>
              <a:rPr lang="en-GB"/>
            </a:br>
            <a:r>
              <a:rPr lang="en-GB"/>
              <a:t>sample 6											    6</a:t>
            </a:r>
            <a:endParaRPr/>
          </a:p>
          <a:p>
            <a:pPr indent="0" lvl="0" marL="0" rtl="0" algn="l">
              <a:spcBef>
                <a:spcPts val="1600"/>
              </a:spcBef>
              <a:spcAft>
                <a:spcPts val="1600"/>
              </a:spcAft>
              <a:buNone/>
            </a:pPr>
            <a:r>
              <a:rPr lang="en-GB"/>
              <a:t> </a:t>
            </a:r>
            <a:endParaRPr/>
          </a:p>
        </p:txBody>
      </p:sp>
      <p:sp>
        <p:nvSpPr>
          <p:cNvPr id="646" name="Google Shape;646;p37"/>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47" name="Google Shape;647;p37"/>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48" name="Google Shape;648;p37"/>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49" name="Google Shape;649;p37"/>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0" name="Google Shape;650;p37"/>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1" name="Google Shape;651;p37"/>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2" name="Google Shape;652;p37"/>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3" name="Google Shape;653;p37"/>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4" name="Google Shape;654;p37"/>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5" name="Google Shape;655;p37"/>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6" name="Google Shape;656;p37"/>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7" name="Google Shape;657;p37"/>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8" name="Google Shape;658;p37"/>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59" name="Google Shape;659;p37"/>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0" name="Google Shape;660;p37"/>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1" name="Google Shape;661;p37"/>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2" name="Google Shape;662;p37"/>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3" name="Google Shape;663;p37"/>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4" name="Google Shape;664;p37"/>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5" name="Google Shape;665;p37"/>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6" name="Google Shape;666;p37"/>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7" name="Google Shape;667;p37"/>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8" name="Google Shape;668;p37"/>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9" name="Google Shape;669;p37"/>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0" name="Google Shape;670;p37"/>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1" name="Google Shape;671;p37"/>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2" name="Google Shape;672;p37"/>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3" name="Google Shape;673;p37"/>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4" name="Google Shape;674;p37"/>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5" name="Google Shape;675;p37"/>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6" name="Google Shape;676;p37"/>
          <p:cNvSpPr/>
          <p:nvPr/>
        </p:nvSpPr>
        <p:spPr>
          <a:xfrm>
            <a:off x="4064950" y="2060750"/>
            <a:ext cx="9051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7" name="Google Shape;677;p37"/>
          <p:cNvSpPr/>
          <p:nvPr/>
        </p:nvSpPr>
        <p:spPr>
          <a:xfrm>
            <a:off x="6321600"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8" name="Google Shape;678;p37"/>
          <p:cNvSpPr/>
          <p:nvPr/>
        </p:nvSpPr>
        <p:spPr>
          <a:xfrm>
            <a:off x="6320925" y="2740550"/>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9" name="Google Shape;679;p37"/>
          <p:cNvSpPr/>
          <p:nvPr/>
        </p:nvSpPr>
        <p:spPr>
          <a:xfrm>
            <a:off x="6320925" y="3054550"/>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0" name="Google Shape;680;p37"/>
          <p:cNvSpPr/>
          <p:nvPr/>
        </p:nvSpPr>
        <p:spPr>
          <a:xfrm>
            <a:off x="6320925" y="3368550"/>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1" name="Google Shape;681;p37"/>
          <p:cNvSpPr/>
          <p:nvPr/>
        </p:nvSpPr>
        <p:spPr>
          <a:xfrm>
            <a:off x="6320925" y="3682550"/>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2" name="Google Shape;682;p37"/>
          <p:cNvSpPr/>
          <p:nvPr/>
        </p:nvSpPr>
        <p:spPr>
          <a:xfrm>
            <a:off x="6320925" y="3996550"/>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3" name="Google Shape;683;p37"/>
          <p:cNvSpPr/>
          <p:nvPr/>
        </p:nvSpPr>
        <p:spPr>
          <a:xfrm>
            <a:off x="6637825" y="24345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4" name="Google Shape;684;p37"/>
          <p:cNvSpPr/>
          <p:nvPr/>
        </p:nvSpPr>
        <p:spPr>
          <a:xfrm>
            <a:off x="6637825" y="2740550"/>
            <a:ext cx="220500" cy="195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5" name="Google Shape;685;p37"/>
          <p:cNvSpPr/>
          <p:nvPr/>
        </p:nvSpPr>
        <p:spPr>
          <a:xfrm>
            <a:off x="6637825" y="30528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6" name="Google Shape;686;p37"/>
          <p:cNvSpPr/>
          <p:nvPr/>
        </p:nvSpPr>
        <p:spPr>
          <a:xfrm>
            <a:off x="6637825" y="336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7" name="Google Shape;687;p37"/>
          <p:cNvSpPr/>
          <p:nvPr/>
        </p:nvSpPr>
        <p:spPr>
          <a:xfrm>
            <a:off x="6637825" y="36828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8" name="Google Shape;688;p37"/>
          <p:cNvSpPr/>
          <p:nvPr/>
        </p:nvSpPr>
        <p:spPr>
          <a:xfrm>
            <a:off x="6637825" y="3996475"/>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9" name="Google Shape;689;p37"/>
          <p:cNvSpPr/>
          <p:nvPr/>
        </p:nvSpPr>
        <p:spPr>
          <a:xfrm>
            <a:off x="6954725" y="2434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0" name="Google Shape;690;p37"/>
          <p:cNvSpPr/>
          <p:nvPr/>
        </p:nvSpPr>
        <p:spPr>
          <a:xfrm>
            <a:off x="6954725" y="274055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1" name="Google Shape;691;p37"/>
          <p:cNvSpPr/>
          <p:nvPr/>
        </p:nvSpPr>
        <p:spPr>
          <a:xfrm>
            <a:off x="6954725" y="3054550"/>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2" name="Google Shape;692;p37"/>
          <p:cNvSpPr/>
          <p:nvPr/>
        </p:nvSpPr>
        <p:spPr>
          <a:xfrm>
            <a:off x="6954725" y="3369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3" name="Google Shape;693;p37"/>
          <p:cNvSpPr/>
          <p:nvPr/>
        </p:nvSpPr>
        <p:spPr>
          <a:xfrm>
            <a:off x="6954725" y="368280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4" name="Google Shape;694;p37"/>
          <p:cNvSpPr/>
          <p:nvPr/>
        </p:nvSpPr>
        <p:spPr>
          <a:xfrm>
            <a:off x="6954725" y="3996550"/>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5" name="Google Shape;695;p37"/>
          <p:cNvSpPr/>
          <p:nvPr/>
        </p:nvSpPr>
        <p:spPr>
          <a:xfrm>
            <a:off x="7712975" y="2434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6" name="Google Shape;696;p37"/>
          <p:cNvSpPr/>
          <p:nvPr/>
        </p:nvSpPr>
        <p:spPr>
          <a:xfrm>
            <a:off x="7712975" y="27404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7" name="Google Shape;697;p37"/>
          <p:cNvSpPr/>
          <p:nvPr/>
        </p:nvSpPr>
        <p:spPr>
          <a:xfrm>
            <a:off x="7712975" y="39960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8" name="Google Shape;698;p37"/>
          <p:cNvSpPr/>
          <p:nvPr/>
        </p:nvSpPr>
        <p:spPr>
          <a:xfrm>
            <a:off x="7712975" y="36824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9" name="Google Shape;699;p37"/>
          <p:cNvSpPr/>
          <p:nvPr/>
        </p:nvSpPr>
        <p:spPr>
          <a:xfrm>
            <a:off x="7712975" y="3369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0" name="Google Shape;700;p37"/>
          <p:cNvSpPr/>
          <p:nvPr/>
        </p:nvSpPr>
        <p:spPr>
          <a:xfrm>
            <a:off x="7712975" y="305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1" name="Google Shape;701;p37"/>
          <p:cNvSpPr/>
          <p:nvPr/>
        </p:nvSpPr>
        <p:spPr>
          <a:xfrm>
            <a:off x="7226025" y="2114875"/>
            <a:ext cx="322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2" name="Google Shape;702;p37"/>
          <p:cNvSpPr/>
          <p:nvPr/>
        </p:nvSpPr>
        <p:spPr>
          <a:xfrm>
            <a:off x="7271625" y="2433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3" name="Google Shape;703;p37"/>
          <p:cNvSpPr/>
          <p:nvPr/>
        </p:nvSpPr>
        <p:spPr>
          <a:xfrm>
            <a:off x="7272000" y="3369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4" name="Google Shape;704;p37"/>
          <p:cNvSpPr/>
          <p:nvPr/>
        </p:nvSpPr>
        <p:spPr>
          <a:xfrm>
            <a:off x="7271625" y="3054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5" name="Google Shape;705;p37"/>
          <p:cNvSpPr/>
          <p:nvPr/>
        </p:nvSpPr>
        <p:spPr>
          <a:xfrm>
            <a:off x="7271625" y="27405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6" name="Google Shape;706;p37"/>
          <p:cNvSpPr/>
          <p:nvPr/>
        </p:nvSpPr>
        <p:spPr>
          <a:xfrm>
            <a:off x="7272000" y="39960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7" name="Google Shape;707;p37"/>
          <p:cNvSpPr/>
          <p:nvPr/>
        </p:nvSpPr>
        <p:spPr>
          <a:xfrm>
            <a:off x="7271625" y="36828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8"/>
          <p:cNvSpPr/>
          <p:nvPr/>
        </p:nvSpPr>
        <p:spPr>
          <a:xfrm>
            <a:off x="5967275" y="1978100"/>
            <a:ext cx="2282100" cy="2379600"/>
          </a:xfrm>
          <a:prstGeom prst="roundRect">
            <a:avLst>
              <a:gd fmla="val 16667" name="adj"/>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3" name="Google Shape;713;p38"/>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714" name="Google Shape;714;p38"/>
          <p:cNvSpPr txBox="1"/>
          <p:nvPr>
            <p:ph idx="1" type="body"/>
          </p:nvPr>
        </p:nvSpPr>
        <p:spPr>
          <a:xfrm>
            <a:off x="311700" y="1152475"/>
            <a:ext cx="877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A      B     C     D    label 	                                                            A    </a:t>
            </a:r>
            <a:r>
              <a:rPr lang="en-GB" sz="1100"/>
              <a:t> </a:t>
            </a:r>
            <a:r>
              <a:rPr lang="en-GB"/>
              <a:t>B   </a:t>
            </a:r>
            <a:r>
              <a:rPr lang="en-GB" sz="1200"/>
              <a:t> </a:t>
            </a:r>
            <a:r>
              <a:rPr lang="en-GB"/>
              <a:t>C    D    label </a:t>
            </a:r>
            <a:r>
              <a:rPr lang="en-GB"/>
              <a:t>   </a:t>
            </a:r>
            <a:br>
              <a:rPr lang="en-GB"/>
            </a:br>
            <a:r>
              <a:rPr lang="en-GB"/>
              <a:t>sample 1											    1</a:t>
            </a:r>
            <a:br>
              <a:rPr lang="en-GB"/>
            </a:br>
            <a:r>
              <a:rPr lang="en-GB"/>
              <a:t>sample 2											    2</a:t>
            </a:r>
            <a:br>
              <a:rPr lang="en-GB"/>
            </a:br>
            <a:r>
              <a:rPr lang="en-GB"/>
              <a:t>sample 3											    3</a:t>
            </a:r>
            <a:br>
              <a:rPr lang="en-GB"/>
            </a:br>
            <a:r>
              <a:rPr lang="en-GB"/>
              <a:t>sample 4											    4</a:t>
            </a:r>
            <a:br>
              <a:rPr lang="en-GB"/>
            </a:br>
            <a:r>
              <a:rPr lang="en-GB"/>
              <a:t>sample 5											    5</a:t>
            </a:r>
            <a:br>
              <a:rPr lang="en-GB"/>
            </a:br>
            <a:r>
              <a:rPr lang="en-GB"/>
              <a:t>sample 6							</a:t>
            </a:r>
            <a:r>
              <a:rPr lang="en-GB"/>
              <a:t>	</a:t>
            </a:r>
            <a:r>
              <a:rPr lang="en-GB"/>
              <a:t>			    6</a:t>
            </a:r>
            <a:endParaRPr/>
          </a:p>
          <a:p>
            <a:pPr indent="0" lvl="0" marL="0" rtl="0" algn="l">
              <a:spcBef>
                <a:spcPts val="1600"/>
              </a:spcBef>
              <a:spcAft>
                <a:spcPts val="1600"/>
              </a:spcAft>
              <a:buNone/>
            </a:pPr>
            <a:r>
              <a:rPr lang="en-GB"/>
              <a:t> </a:t>
            </a:r>
            <a:endParaRPr/>
          </a:p>
        </p:txBody>
      </p:sp>
      <p:sp>
        <p:nvSpPr>
          <p:cNvPr id="715" name="Google Shape;715;p38"/>
          <p:cNvSpPr/>
          <p:nvPr/>
        </p:nvSpPr>
        <p:spPr>
          <a:xfrm>
            <a:off x="1472725"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6" name="Google Shape;716;p38"/>
          <p:cNvSpPr/>
          <p:nvPr/>
        </p:nvSpPr>
        <p:spPr>
          <a:xfrm>
            <a:off x="1472725" y="2748575"/>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7" name="Google Shape;717;p38"/>
          <p:cNvSpPr/>
          <p:nvPr/>
        </p:nvSpPr>
        <p:spPr>
          <a:xfrm>
            <a:off x="1472725" y="3062575"/>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8" name="Google Shape;718;p38"/>
          <p:cNvSpPr/>
          <p:nvPr/>
        </p:nvSpPr>
        <p:spPr>
          <a:xfrm>
            <a:off x="1472725" y="3376575"/>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9" name="Google Shape;719;p38"/>
          <p:cNvSpPr/>
          <p:nvPr/>
        </p:nvSpPr>
        <p:spPr>
          <a:xfrm>
            <a:off x="1472725" y="3690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0" name="Google Shape;720;p38"/>
          <p:cNvSpPr/>
          <p:nvPr/>
        </p:nvSpPr>
        <p:spPr>
          <a:xfrm>
            <a:off x="1472725" y="4004575"/>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1" name="Google Shape;721;p38"/>
          <p:cNvSpPr/>
          <p:nvPr/>
        </p:nvSpPr>
        <p:spPr>
          <a:xfrm>
            <a:off x="1839150" y="24336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2" name="Google Shape;722;p38"/>
          <p:cNvSpPr/>
          <p:nvPr/>
        </p:nvSpPr>
        <p:spPr>
          <a:xfrm>
            <a:off x="1839150" y="2747600"/>
            <a:ext cx="220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3" name="Google Shape;723;p38"/>
          <p:cNvSpPr/>
          <p:nvPr/>
        </p:nvSpPr>
        <p:spPr>
          <a:xfrm>
            <a:off x="1839150" y="30616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4" name="Google Shape;724;p38"/>
          <p:cNvSpPr/>
          <p:nvPr/>
        </p:nvSpPr>
        <p:spPr>
          <a:xfrm>
            <a:off x="1839150" y="3375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5" name="Google Shape;725;p38"/>
          <p:cNvSpPr/>
          <p:nvPr/>
        </p:nvSpPr>
        <p:spPr>
          <a:xfrm>
            <a:off x="1839150" y="368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6" name="Google Shape;726;p38"/>
          <p:cNvSpPr/>
          <p:nvPr/>
        </p:nvSpPr>
        <p:spPr>
          <a:xfrm>
            <a:off x="1839150" y="4003600"/>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7" name="Google Shape;727;p38"/>
          <p:cNvSpPr/>
          <p:nvPr/>
        </p:nvSpPr>
        <p:spPr>
          <a:xfrm>
            <a:off x="2205575" y="2433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8" name="Google Shape;728;p38"/>
          <p:cNvSpPr/>
          <p:nvPr/>
        </p:nvSpPr>
        <p:spPr>
          <a:xfrm>
            <a:off x="2205575" y="2739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9" name="Google Shape;729;p38"/>
          <p:cNvSpPr/>
          <p:nvPr/>
        </p:nvSpPr>
        <p:spPr>
          <a:xfrm>
            <a:off x="2205575" y="3053575"/>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0" name="Google Shape;730;p38"/>
          <p:cNvSpPr/>
          <p:nvPr/>
        </p:nvSpPr>
        <p:spPr>
          <a:xfrm>
            <a:off x="2205575" y="3367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1" name="Google Shape;731;p38"/>
          <p:cNvSpPr/>
          <p:nvPr/>
        </p:nvSpPr>
        <p:spPr>
          <a:xfrm>
            <a:off x="2205575" y="3681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2" name="Google Shape;732;p38"/>
          <p:cNvSpPr/>
          <p:nvPr/>
        </p:nvSpPr>
        <p:spPr>
          <a:xfrm>
            <a:off x="2205575" y="3995575"/>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3" name="Google Shape;733;p38"/>
          <p:cNvSpPr/>
          <p:nvPr/>
        </p:nvSpPr>
        <p:spPr>
          <a:xfrm>
            <a:off x="2572000" y="2433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4" name="Google Shape;734;p38"/>
          <p:cNvSpPr/>
          <p:nvPr/>
        </p:nvSpPr>
        <p:spPr>
          <a:xfrm>
            <a:off x="2572000" y="3987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5" name="Google Shape;735;p38"/>
          <p:cNvSpPr/>
          <p:nvPr/>
        </p:nvSpPr>
        <p:spPr>
          <a:xfrm>
            <a:off x="2572000" y="3689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6" name="Google Shape;736;p38"/>
          <p:cNvSpPr/>
          <p:nvPr/>
        </p:nvSpPr>
        <p:spPr>
          <a:xfrm>
            <a:off x="2572000" y="2747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7" name="Google Shape;737;p38"/>
          <p:cNvSpPr/>
          <p:nvPr/>
        </p:nvSpPr>
        <p:spPr>
          <a:xfrm>
            <a:off x="2572000" y="3061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8" name="Google Shape;738;p38"/>
          <p:cNvSpPr/>
          <p:nvPr/>
        </p:nvSpPr>
        <p:spPr>
          <a:xfrm>
            <a:off x="2572000" y="33756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9" name="Google Shape;739;p38"/>
          <p:cNvSpPr/>
          <p:nvPr/>
        </p:nvSpPr>
        <p:spPr>
          <a:xfrm>
            <a:off x="3004450" y="24345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0" name="Google Shape;740;p38"/>
          <p:cNvSpPr/>
          <p:nvPr/>
        </p:nvSpPr>
        <p:spPr>
          <a:xfrm>
            <a:off x="3004450" y="274055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1" name="Google Shape;741;p38"/>
          <p:cNvSpPr/>
          <p:nvPr/>
        </p:nvSpPr>
        <p:spPr>
          <a:xfrm>
            <a:off x="3004450" y="3980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2" name="Google Shape;742;p38"/>
          <p:cNvSpPr/>
          <p:nvPr/>
        </p:nvSpPr>
        <p:spPr>
          <a:xfrm>
            <a:off x="3004450" y="368255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3" name="Google Shape;743;p38"/>
          <p:cNvSpPr/>
          <p:nvPr/>
        </p:nvSpPr>
        <p:spPr>
          <a:xfrm>
            <a:off x="3004450" y="336052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4" name="Google Shape;744;p38"/>
          <p:cNvSpPr/>
          <p:nvPr/>
        </p:nvSpPr>
        <p:spPr>
          <a:xfrm>
            <a:off x="3004450" y="3050538"/>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5" name="Google Shape;745;p38"/>
          <p:cNvSpPr/>
          <p:nvPr/>
        </p:nvSpPr>
        <p:spPr>
          <a:xfrm>
            <a:off x="2482675" y="2025300"/>
            <a:ext cx="403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6" name="Google Shape;746;p38"/>
          <p:cNvSpPr/>
          <p:nvPr/>
        </p:nvSpPr>
        <p:spPr>
          <a:xfrm>
            <a:off x="6321600"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7" name="Google Shape;747;p38"/>
          <p:cNvSpPr/>
          <p:nvPr/>
        </p:nvSpPr>
        <p:spPr>
          <a:xfrm>
            <a:off x="6320925" y="2740550"/>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8" name="Google Shape;748;p38"/>
          <p:cNvSpPr/>
          <p:nvPr/>
        </p:nvSpPr>
        <p:spPr>
          <a:xfrm>
            <a:off x="6320925" y="3054550"/>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9" name="Google Shape;749;p38"/>
          <p:cNvSpPr/>
          <p:nvPr/>
        </p:nvSpPr>
        <p:spPr>
          <a:xfrm>
            <a:off x="6320925" y="3368550"/>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0" name="Google Shape;750;p38"/>
          <p:cNvSpPr/>
          <p:nvPr/>
        </p:nvSpPr>
        <p:spPr>
          <a:xfrm>
            <a:off x="6320925" y="3682550"/>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1" name="Google Shape;751;p38"/>
          <p:cNvSpPr/>
          <p:nvPr/>
        </p:nvSpPr>
        <p:spPr>
          <a:xfrm>
            <a:off x="6320925" y="3996550"/>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2" name="Google Shape;752;p38"/>
          <p:cNvSpPr/>
          <p:nvPr/>
        </p:nvSpPr>
        <p:spPr>
          <a:xfrm>
            <a:off x="6637825" y="24345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3" name="Google Shape;753;p38"/>
          <p:cNvSpPr/>
          <p:nvPr/>
        </p:nvSpPr>
        <p:spPr>
          <a:xfrm>
            <a:off x="6637825" y="2740550"/>
            <a:ext cx="220500" cy="195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4" name="Google Shape;754;p38"/>
          <p:cNvSpPr/>
          <p:nvPr/>
        </p:nvSpPr>
        <p:spPr>
          <a:xfrm>
            <a:off x="6637825" y="30528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5" name="Google Shape;755;p38"/>
          <p:cNvSpPr/>
          <p:nvPr/>
        </p:nvSpPr>
        <p:spPr>
          <a:xfrm>
            <a:off x="6637825" y="336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6" name="Google Shape;756;p38"/>
          <p:cNvSpPr/>
          <p:nvPr/>
        </p:nvSpPr>
        <p:spPr>
          <a:xfrm>
            <a:off x="6637825" y="36828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7" name="Google Shape;757;p38"/>
          <p:cNvSpPr/>
          <p:nvPr/>
        </p:nvSpPr>
        <p:spPr>
          <a:xfrm>
            <a:off x="6637825" y="3996475"/>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8" name="Google Shape;758;p38"/>
          <p:cNvSpPr/>
          <p:nvPr/>
        </p:nvSpPr>
        <p:spPr>
          <a:xfrm>
            <a:off x="6954725" y="2434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9" name="Google Shape;759;p38"/>
          <p:cNvSpPr/>
          <p:nvPr/>
        </p:nvSpPr>
        <p:spPr>
          <a:xfrm>
            <a:off x="6954725" y="274055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0" name="Google Shape;760;p38"/>
          <p:cNvSpPr/>
          <p:nvPr/>
        </p:nvSpPr>
        <p:spPr>
          <a:xfrm>
            <a:off x="6954725" y="3054550"/>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1" name="Google Shape;761;p38"/>
          <p:cNvSpPr/>
          <p:nvPr/>
        </p:nvSpPr>
        <p:spPr>
          <a:xfrm>
            <a:off x="6954725" y="3369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2" name="Google Shape;762;p38"/>
          <p:cNvSpPr/>
          <p:nvPr/>
        </p:nvSpPr>
        <p:spPr>
          <a:xfrm>
            <a:off x="6954725" y="368280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3" name="Google Shape;763;p38"/>
          <p:cNvSpPr/>
          <p:nvPr/>
        </p:nvSpPr>
        <p:spPr>
          <a:xfrm>
            <a:off x="6954725" y="3996550"/>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4" name="Google Shape;764;p38"/>
          <p:cNvSpPr/>
          <p:nvPr/>
        </p:nvSpPr>
        <p:spPr>
          <a:xfrm>
            <a:off x="7712975" y="2434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5" name="Google Shape;765;p38"/>
          <p:cNvSpPr/>
          <p:nvPr/>
        </p:nvSpPr>
        <p:spPr>
          <a:xfrm>
            <a:off x="7712975" y="27404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6" name="Google Shape;766;p38"/>
          <p:cNvSpPr/>
          <p:nvPr/>
        </p:nvSpPr>
        <p:spPr>
          <a:xfrm>
            <a:off x="7712975" y="39960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7" name="Google Shape;767;p38"/>
          <p:cNvSpPr/>
          <p:nvPr/>
        </p:nvSpPr>
        <p:spPr>
          <a:xfrm>
            <a:off x="7712975" y="36824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8" name="Google Shape;768;p38"/>
          <p:cNvSpPr/>
          <p:nvPr/>
        </p:nvSpPr>
        <p:spPr>
          <a:xfrm>
            <a:off x="7712975" y="3369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9" name="Google Shape;769;p38"/>
          <p:cNvSpPr/>
          <p:nvPr/>
        </p:nvSpPr>
        <p:spPr>
          <a:xfrm>
            <a:off x="7712975" y="305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0" name="Google Shape;770;p38"/>
          <p:cNvSpPr/>
          <p:nvPr/>
        </p:nvSpPr>
        <p:spPr>
          <a:xfrm>
            <a:off x="7226025" y="2114875"/>
            <a:ext cx="322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1" name="Google Shape;771;p38"/>
          <p:cNvSpPr/>
          <p:nvPr/>
        </p:nvSpPr>
        <p:spPr>
          <a:xfrm>
            <a:off x="7271625" y="2433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2" name="Google Shape;772;p38"/>
          <p:cNvSpPr/>
          <p:nvPr/>
        </p:nvSpPr>
        <p:spPr>
          <a:xfrm>
            <a:off x="7272000" y="3369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3" name="Google Shape;773;p38"/>
          <p:cNvSpPr/>
          <p:nvPr/>
        </p:nvSpPr>
        <p:spPr>
          <a:xfrm>
            <a:off x="7271625" y="3054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4" name="Google Shape;774;p38"/>
          <p:cNvSpPr/>
          <p:nvPr/>
        </p:nvSpPr>
        <p:spPr>
          <a:xfrm>
            <a:off x="7271625" y="27405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5" name="Google Shape;775;p38"/>
          <p:cNvSpPr/>
          <p:nvPr/>
        </p:nvSpPr>
        <p:spPr>
          <a:xfrm>
            <a:off x="7272000" y="39960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6" name="Google Shape;776;p38"/>
          <p:cNvSpPr/>
          <p:nvPr/>
        </p:nvSpPr>
        <p:spPr>
          <a:xfrm>
            <a:off x="7271625" y="36828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9"/>
          <p:cNvSpPr/>
          <p:nvPr/>
        </p:nvSpPr>
        <p:spPr>
          <a:xfrm>
            <a:off x="5967275" y="1978100"/>
            <a:ext cx="2282100" cy="2379600"/>
          </a:xfrm>
          <a:prstGeom prst="roundRect">
            <a:avLst>
              <a:gd fmla="val 16667" name="adj"/>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2" name="Google Shape;782;p39"/>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783" name="Google Shape;783;p39"/>
          <p:cNvSpPr txBox="1"/>
          <p:nvPr>
            <p:ph idx="1" type="body"/>
          </p:nvPr>
        </p:nvSpPr>
        <p:spPr>
          <a:xfrm>
            <a:off x="311700" y="1152475"/>
            <a:ext cx="877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A      B     C     D    label 	 predictions                                   </a:t>
            </a:r>
            <a:r>
              <a:rPr lang="en-GB" sz="1400"/>
              <a:t> </a:t>
            </a:r>
            <a:r>
              <a:rPr lang="en-GB"/>
              <a:t>A    </a:t>
            </a:r>
            <a:r>
              <a:rPr lang="en-GB" sz="1100"/>
              <a:t> </a:t>
            </a:r>
            <a:r>
              <a:rPr lang="en-GB"/>
              <a:t>B   </a:t>
            </a:r>
            <a:r>
              <a:rPr lang="en-GB" sz="1200"/>
              <a:t> </a:t>
            </a:r>
            <a:r>
              <a:rPr lang="en-GB"/>
              <a:t>C    D    label     preds</a:t>
            </a:r>
            <a:br>
              <a:rPr lang="en-GB"/>
            </a:br>
            <a:r>
              <a:rPr lang="en-GB"/>
              <a:t>sample 1											    1</a:t>
            </a:r>
            <a:br>
              <a:rPr lang="en-GB"/>
            </a:br>
            <a:r>
              <a:rPr lang="en-GB"/>
              <a:t>sample 2											    2</a:t>
            </a:r>
            <a:br>
              <a:rPr lang="en-GB"/>
            </a:br>
            <a:r>
              <a:rPr lang="en-GB"/>
              <a:t>sample 3											    3</a:t>
            </a:r>
            <a:br>
              <a:rPr lang="en-GB"/>
            </a:br>
            <a:r>
              <a:rPr lang="en-GB"/>
              <a:t>sample 4											    4</a:t>
            </a:r>
            <a:br>
              <a:rPr lang="en-GB"/>
            </a:br>
            <a:r>
              <a:rPr lang="en-GB"/>
              <a:t>sample 5											    5</a:t>
            </a:r>
            <a:br>
              <a:rPr lang="en-GB"/>
            </a:br>
            <a:r>
              <a:rPr lang="en-GB"/>
              <a:t>sample 6											    6</a:t>
            </a:r>
            <a:endParaRPr/>
          </a:p>
          <a:p>
            <a:pPr indent="0" lvl="0" marL="0" rtl="0" algn="l">
              <a:spcBef>
                <a:spcPts val="1600"/>
              </a:spcBef>
              <a:spcAft>
                <a:spcPts val="1600"/>
              </a:spcAft>
              <a:buNone/>
            </a:pPr>
            <a:r>
              <a:rPr lang="en-GB"/>
              <a:t> </a:t>
            </a:r>
            <a:endParaRPr/>
          </a:p>
        </p:txBody>
      </p:sp>
      <p:sp>
        <p:nvSpPr>
          <p:cNvPr id="784" name="Google Shape;784;p39"/>
          <p:cNvSpPr/>
          <p:nvPr/>
        </p:nvSpPr>
        <p:spPr>
          <a:xfrm>
            <a:off x="1472725"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5" name="Google Shape;785;p39"/>
          <p:cNvSpPr/>
          <p:nvPr/>
        </p:nvSpPr>
        <p:spPr>
          <a:xfrm>
            <a:off x="1472725" y="2748575"/>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6" name="Google Shape;786;p39"/>
          <p:cNvSpPr/>
          <p:nvPr/>
        </p:nvSpPr>
        <p:spPr>
          <a:xfrm>
            <a:off x="1472725" y="3062575"/>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7" name="Google Shape;787;p39"/>
          <p:cNvSpPr/>
          <p:nvPr/>
        </p:nvSpPr>
        <p:spPr>
          <a:xfrm>
            <a:off x="1472725" y="3376575"/>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8" name="Google Shape;788;p39"/>
          <p:cNvSpPr/>
          <p:nvPr/>
        </p:nvSpPr>
        <p:spPr>
          <a:xfrm>
            <a:off x="1472725" y="3690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9" name="Google Shape;789;p39"/>
          <p:cNvSpPr/>
          <p:nvPr/>
        </p:nvSpPr>
        <p:spPr>
          <a:xfrm>
            <a:off x="1472725" y="4004575"/>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0" name="Google Shape;790;p39"/>
          <p:cNvSpPr/>
          <p:nvPr/>
        </p:nvSpPr>
        <p:spPr>
          <a:xfrm>
            <a:off x="1839150" y="24336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1" name="Google Shape;791;p39"/>
          <p:cNvSpPr/>
          <p:nvPr/>
        </p:nvSpPr>
        <p:spPr>
          <a:xfrm>
            <a:off x="1839150" y="2747600"/>
            <a:ext cx="220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2" name="Google Shape;792;p39"/>
          <p:cNvSpPr/>
          <p:nvPr/>
        </p:nvSpPr>
        <p:spPr>
          <a:xfrm>
            <a:off x="1839150" y="30616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3" name="Google Shape;793;p39"/>
          <p:cNvSpPr/>
          <p:nvPr/>
        </p:nvSpPr>
        <p:spPr>
          <a:xfrm>
            <a:off x="1839150" y="3375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4" name="Google Shape;794;p39"/>
          <p:cNvSpPr/>
          <p:nvPr/>
        </p:nvSpPr>
        <p:spPr>
          <a:xfrm>
            <a:off x="1839150" y="368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5" name="Google Shape;795;p39"/>
          <p:cNvSpPr/>
          <p:nvPr/>
        </p:nvSpPr>
        <p:spPr>
          <a:xfrm>
            <a:off x="1839150" y="4003600"/>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6" name="Google Shape;796;p39"/>
          <p:cNvSpPr/>
          <p:nvPr/>
        </p:nvSpPr>
        <p:spPr>
          <a:xfrm>
            <a:off x="2205575" y="2433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7" name="Google Shape;797;p39"/>
          <p:cNvSpPr/>
          <p:nvPr/>
        </p:nvSpPr>
        <p:spPr>
          <a:xfrm>
            <a:off x="2205575" y="2739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8" name="Google Shape;798;p39"/>
          <p:cNvSpPr/>
          <p:nvPr/>
        </p:nvSpPr>
        <p:spPr>
          <a:xfrm>
            <a:off x="2205575" y="3053575"/>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9" name="Google Shape;799;p39"/>
          <p:cNvSpPr/>
          <p:nvPr/>
        </p:nvSpPr>
        <p:spPr>
          <a:xfrm>
            <a:off x="2205575" y="3367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0" name="Google Shape;800;p39"/>
          <p:cNvSpPr/>
          <p:nvPr/>
        </p:nvSpPr>
        <p:spPr>
          <a:xfrm>
            <a:off x="2205575" y="3681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1" name="Google Shape;801;p39"/>
          <p:cNvSpPr/>
          <p:nvPr/>
        </p:nvSpPr>
        <p:spPr>
          <a:xfrm>
            <a:off x="2205575" y="3995575"/>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2" name="Google Shape;802;p39"/>
          <p:cNvSpPr/>
          <p:nvPr/>
        </p:nvSpPr>
        <p:spPr>
          <a:xfrm>
            <a:off x="2572000" y="2433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3" name="Google Shape;803;p39"/>
          <p:cNvSpPr/>
          <p:nvPr/>
        </p:nvSpPr>
        <p:spPr>
          <a:xfrm>
            <a:off x="2572000" y="3987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4" name="Google Shape;804;p39"/>
          <p:cNvSpPr/>
          <p:nvPr/>
        </p:nvSpPr>
        <p:spPr>
          <a:xfrm>
            <a:off x="2572000" y="3689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5" name="Google Shape;805;p39"/>
          <p:cNvSpPr/>
          <p:nvPr/>
        </p:nvSpPr>
        <p:spPr>
          <a:xfrm>
            <a:off x="2572000" y="2747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6" name="Google Shape;806;p39"/>
          <p:cNvSpPr/>
          <p:nvPr/>
        </p:nvSpPr>
        <p:spPr>
          <a:xfrm>
            <a:off x="2572000" y="3061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7" name="Google Shape;807;p39"/>
          <p:cNvSpPr/>
          <p:nvPr/>
        </p:nvSpPr>
        <p:spPr>
          <a:xfrm>
            <a:off x="2572000" y="33756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8" name="Google Shape;808;p39"/>
          <p:cNvSpPr/>
          <p:nvPr/>
        </p:nvSpPr>
        <p:spPr>
          <a:xfrm>
            <a:off x="3004450" y="24345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9" name="Google Shape;809;p39"/>
          <p:cNvSpPr/>
          <p:nvPr/>
        </p:nvSpPr>
        <p:spPr>
          <a:xfrm>
            <a:off x="3004450" y="274055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0" name="Google Shape;810;p39"/>
          <p:cNvSpPr/>
          <p:nvPr/>
        </p:nvSpPr>
        <p:spPr>
          <a:xfrm>
            <a:off x="3004450" y="3980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1" name="Google Shape;811;p39"/>
          <p:cNvSpPr/>
          <p:nvPr/>
        </p:nvSpPr>
        <p:spPr>
          <a:xfrm>
            <a:off x="3004450" y="368255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2" name="Google Shape;812;p39"/>
          <p:cNvSpPr/>
          <p:nvPr/>
        </p:nvSpPr>
        <p:spPr>
          <a:xfrm>
            <a:off x="3004450" y="336052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3" name="Google Shape;813;p39"/>
          <p:cNvSpPr/>
          <p:nvPr/>
        </p:nvSpPr>
        <p:spPr>
          <a:xfrm>
            <a:off x="3004450" y="3050538"/>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4" name="Google Shape;814;p39"/>
          <p:cNvSpPr/>
          <p:nvPr/>
        </p:nvSpPr>
        <p:spPr>
          <a:xfrm>
            <a:off x="2482675" y="2025300"/>
            <a:ext cx="403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5" name="Google Shape;815;p39"/>
          <p:cNvSpPr/>
          <p:nvPr/>
        </p:nvSpPr>
        <p:spPr>
          <a:xfrm>
            <a:off x="6321600"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6" name="Google Shape;816;p39"/>
          <p:cNvSpPr/>
          <p:nvPr/>
        </p:nvSpPr>
        <p:spPr>
          <a:xfrm>
            <a:off x="6320925" y="2740550"/>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7" name="Google Shape;817;p39"/>
          <p:cNvSpPr/>
          <p:nvPr/>
        </p:nvSpPr>
        <p:spPr>
          <a:xfrm>
            <a:off x="6320925" y="3054550"/>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8" name="Google Shape;818;p39"/>
          <p:cNvSpPr/>
          <p:nvPr/>
        </p:nvSpPr>
        <p:spPr>
          <a:xfrm>
            <a:off x="6320925" y="3368550"/>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9" name="Google Shape;819;p39"/>
          <p:cNvSpPr/>
          <p:nvPr/>
        </p:nvSpPr>
        <p:spPr>
          <a:xfrm>
            <a:off x="6320925" y="3682550"/>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0" name="Google Shape;820;p39"/>
          <p:cNvSpPr/>
          <p:nvPr/>
        </p:nvSpPr>
        <p:spPr>
          <a:xfrm>
            <a:off x="6320925" y="3996550"/>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1" name="Google Shape;821;p39"/>
          <p:cNvSpPr/>
          <p:nvPr/>
        </p:nvSpPr>
        <p:spPr>
          <a:xfrm>
            <a:off x="6637825" y="24345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2" name="Google Shape;822;p39"/>
          <p:cNvSpPr/>
          <p:nvPr/>
        </p:nvSpPr>
        <p:spPr>
          <a:xfrm>
            <a:off x="6637825" y="2740550"/>
            <a:ext cx="220500" cy="195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3" name="Google Shape;823;p39"/>
          <p:cNvSpPr/>
          <p:nvPr/>
        </p:nvSpPr>
        <p:spPr>
          <a:xfrm>
            <a:off x="6637825" y="30528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4" name="Google Shape;824;p39"/>
          <p:cNvSpPr/>
          <p:nvPr/>
        </p:nvSpPr>
        <p:spPr>
          <a:xfrm>
            <a:off x="6637825" y="336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5" name="Google Shape;825;p39"/>
          <p:cNvSpPr/>
          <p:nvPr/>
        </p:nvSpPr>
        <p:spPr>
          <a:xfrm>
            <a:off x="6637825" y="36828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6" name="Google Shape;826;p39"/>
          <p:cNvSpPr/>
          <p:nvPr/>
        </p:nvSpPr>
        <p:spPr>
          <a:xfrm>
            <a:off x="6637825" y="3996475"/>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7" name="Google Shape;827;p39"/>
          <p:cNvSpPr/>
          <p:nvPr/>
        </p:nvSpPr>
        <p:spPr>
          <a:xfrm>
            <a:off x="6954725" y="2434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8" name="Google Shape;828;p39"/>
          <p:cNvSpPr/>
          <p:nvPr/>
        </p:nvSpPr>
        <p:spPr>
          <a:xfrm>
            <a:off x="6954725" y="274055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29" name="Google Shape;829;p39"/>
          <p:cNvSpPr/>
          <p:nvPr/>
        </p:nvSpPr>
        <p:spPr>
          <a:xfrm>
            <a:off x="6954725" y="3054550"/>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0" name="Google Shape;830;p39"/>
          <p:cNvSpPr/>
          <p:nvPr/>
        </p:nvSpPr>
        <p:spPr>
          <a:xfrm>
            <a:off x="6954725" y="3369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1" name="Google Shape;831;p39"/>
          <p:cNvSpPr/>
          <p:nvPr/>
        </p:nvSpPr>
        <p:spPr>
          <a:xfrm>
            <a:off x="6954725" y="368280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2" name="Google Shape;832;p39"/>
          <p:cNvSpPr/>
          <p:nvPr/>
        </p:nvSpPr>
        <p:spPr>
          <a:xfrm>
            <a:off x="6954725" y="3996550"/>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3" name="Google Shape;833;p39"/>
          <p:cNvSpPr/>
          <p:nvPr/>
        </p:nvSpPr>
        <p:spPr>
          <a:xfrm>
            <a:off x="7712975" y="2434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4" name="Google Shape;834;p39"/>
          <p:cNvSpPr/>
          <p:nvPr/>
        </p:nvSpPr>
        <p:spPr>
          <a:xfrm>
            <a:off x="7712975" y="27404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5" name="Google Shape;835;p39"/>
          <p:cNvSpPr/>
          <p:nvPr/>
        </p:nvSpPr>
        <p:spPr>
          <a:xfrm>
            <a:off x="7712975" y="39960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6" name="Google Shape;836;p39"/>
          <p:cNvSpPr/>
          <p:nvPr/>
        </p:nvSpPr>
        <p:spPr>
          <a:xfrm>
            <a:off x="7712975" y="36824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7" name="Google Shape;837;p39"/>
          <p:cNvSpPr/>
          <p:nvPr/>
        </p:nvSpPr>
        <p:spPr>
          <a:xfrm>
            <a:off x="7712975" y="3369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8" name="Google Shape;838;p39"/>
          <p:cNvSpPr/>
          <p:nvPr/>
        </p:nvSpPr>
        <p:spPr>
          <a:xfrm>
            <a:off x="7712975" y="305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39" name="Google Shape;839;p39"/>
          <p:cNvSpPr/>
          <p:nvPr/>
        </p:nvSpPr>
        <p:spPr>
          <a:xfrm>
            <a:off x="7226025" y="2114875"/>
            <a:ext cx="322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0" name="Google Shape;840;p39"/>
          <p:cNvSpPr/>
          <p:nvPr/>
        </p:nvSpPr>
        <p:spPr>
          <a:xfrm>
            <a:off x="7271625" y="2433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1" name="Google Shape;841;p39"/>
          <p:cNvSpPr/>
          <p:nvPr/>
        </p:nvSpPr>
        <p:spPr>
          <a:xfrm>
            <a:off x="7272000" y="3369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2" name="Google Shape;842;p39"/>
          <p:cNvSpPr/>
          <p:nvPr/>
        </p:nvSpPr>
        <p:spPr>
          <a:xfrm>
            <a:off x="7271625" y="3054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3" name="Google Shape;843;p39"/>
          <p:cNvSpPr/>
          <p:nvPr/>
        </p:nvSpPr>
        <p:spPr>
          <a:xfrm>
            <a:off x="7271625" y="27405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4" name="Google Shape;844;p39"/>
          <p:cNvSpPr/>
          <p:nvPr/>
        </p:nvSpPr>
        <p:spPr>
          <a:xfrm>
            <a:off x="7272000" y="39960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5" name="Google Shape;845;p39"/>
          <p:cNvSpPr/>
          <p:nvPr/>
        </p:nvSpPr>
        <p:spPr>
          <a:xfrm>
            <a:off x="7271625" y="36828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6" name="Google Shape;846;p39"/>
          <p:cNvSpPr/>
          <p:nvPr/>
        </p:nvSpPr>
        <p:spPr>
          <a:xfrm>
            <a:off x="4086425" y="24345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7" name="Google Shape;847;p39"/>
          <p:cNvSpPr/>
          <p:nvPr/>
        </p:nvSpPr>
        <p:spPr>
          <a:xfrm>
            <a:off x="4086425" y="305055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8" name="Google Shape;848;p39"/>
          <p:cNvSpPr/>
          <p:nvPr/>
        </p:nvSpPr>
        <p:spPr>
          <a:xfrm>
            <a:off x="4086425" y="3980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49" name="Google Shape;849;p39"/>
          <p:cNvSpPr/>
          <p:nvPr/>
        </p:nvSpPr>
        <p:spPr>
          <a:xfrm>
            <a:off x="4086425" y="2742563"/>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0" name="Google Shape;850;p39"/>
          <p:cNvSpPr/>
          <p:nvPr/>
        </p:nvSpPr>
        <p:spPr>
          <a:xfrm>
            <a:off x="4086425" y="33765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1" name="Google Shape;851;p39"/>
          <p:cNvSpPr/>
          <p:nvPr/>
        </p:nvSpPr>
        <p:spPr>
          <a:xfrm>
            <a:off x="4086425" y="3702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2" name="Google Shape;852;p39"/>
          <p:cNvSpPr/>
          <p:nvPr/>
        </p:nvSpPr>
        <p:spPr>
          <a:xfrm>
            <a:off x="8516075" y="27396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3" name="Google Shape;853;p39"/>
          <p:cNvSpPr/>
          <p:nvPr/>
        </p:nvSpPr>
        <p:spPr>
          <a:xfrm>
            <a:off x="8517600" y="30528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4" name="Google Shape;854;p39"/>
          <p:cNvSpPr/>
          <p:nvPr/>
        </p:nvSpPr>
        <p:spPr>
          <a:xfrm>
            <a:off x="8516075" y="33696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5" name="Google Shape;855;p39"/>
          <p:cNvSpPr/>
          <p:nvPr/>
        </p:nvSpPr>
        <p:spPr>
          <a:xfrm>
            <a:off x="8517600" y="2433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6" name="Google Shape;856;p39"/>
          <p:cNvSpPr/>
          <p:nvPr/>
        </p:nvSpPr>
        <p:spPr>
          <a:xfrm>
            <a:off x="8517600" y="368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57" name="Google Shape;857;p39"/>
          <p:cNvSpPr/>
          <p:nvPr/>
        </p:nvSpPr>
        <p:spPr>
          <a:xfrm>
            <a:off x="8517600" y="39960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0"/>
          <p:cNvSpPr/>
          <p:nvPr/>
        </p:nvSpPr>
        <p:spPr>
          <a:xfrm>
            <a:off x="5967275" y="1978100"/>
            <a:ext cx="2282100" cy="2379600"/>
          </a:xfrm>
          <a:prstGeom prst="roundRect">
            <a:avLst>
              <a:gd fmla="val 16667" name="adj"/>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63" name="Google Shape;863;p40"/>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864" name="Google Shape;864;p40"/>
          <p:cNvSpPr txBox="1"/>
          <p:nvPr>
            <p:ph idx="1" type="body"/>
          </p:nvPr>
        </p:nvSpPr>
        <p:spPr>
          <a:xfrm>
            <a:off x="311700" y="1152475"/>
            <a:ext cx="877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457200" lvl="0" marL="0" rtl="0" algn="l">
              <a:spcBef>
                <a:spcPts val="1600"/>
              </a:spcBef>
              <a:spcAft>
                <a:spcPts val="0"/>
              </a:spcAft>
              <a:buNone/>
            </a:pPr>
            <a:r>
              <a:rPr lang="en-GB"/>
              <a:t>              A      B     C     D    label 	 predictions                                   </a:t>
            </a:r>
            <a:r>
              <a:rPr lang="en-GB" sz="1400"/>
              <a:t> </a:t>
            </a:r>
            <a:r>
              <a:rPr lang="en-GB"/>
              <a:t>A    </a:t>
            </a:r>
            <a:r>
              <a:rPr lang="en-GB" sz="1100"/>
              <a:t> </a:t>
            </a:r>
            <a:r>
              <a:rPr lang="en-GB"/>
              <a:t>B   </a:t>
            </a:r>
            <a:r>
              <a:rPr lang="en-GB" sz="1200"/>
              <a:t> </a:t>
            </a:r>
            <a:r>
              <a:rPr lang="en-GB"/>
              <a:t>C    D    label     preds</a:t>
            </a:r>
            <a:br>
              <a:rPr lang="en-GB"/>
            </a:br>
            <a:r>
              <a:rPr lang="en-GB"/>
              <a:t>sample 1											    1</a:t>
            </a:r>
            <a:br>
              <a:rPr lang="en-GB"/>
            </a:br>
            <a:r>
              <a:rPr lang="en-GB"/>
              <a:t>sample 2											    2</a:t>
            </a:r>
            <a:br>
              <a:rPr lang="en-GB"/>
            </a:br>
            <a:r>
              <a:rPr lang="en-GB"/>
              <a:t>sample 3											    3</a:t>
            </a:r>
            <a:br>
              <a:rPr lang="en-GB"/>
            </a:br>
            <a:r>
              <a:rPr lang="en-GB"/>
              <a:t>sample 4											    4</a:t>
            </a:r>
            <a:br>
              <a:rPr lang="en-GB"/>
            </a:br>
            <a:r>
              <a:rPr lang="en-GB"/>
              <a:t>sample 5											    5</a:t>
            </a:r>
            <a:br>
              <a:rPr lang="en-GB"/>
            </a:br>
            <a:r>
              <a:rPr lang="en-GB"/>
              <a:t>sample 6											    6</a:t>
            </a:r>
            <a:endParaRPr/>
          </a:p>
          <a:p>
            <a:pPr indent="0" lvl="0" marL="0" rtl="0" algn="l">
              <a:spcBef>
                <a:spcPts val="1600"/>
              </a:spcBef>
              <a:spcAft>
                <a:spcPts val="1600"/>
              </a:spcAft>
              <a:buNone/>
            </a:pPr>
            <a:r>
              <a:rPr lang="en-GB"/>
              <a:t> </a:t>
            </a:r>
            <a:endParaRPr/>
          </a:p>
        </p:txBody>
      </p:sp>
      <p:sp>
        <p:nvSpPr>
          <p:cNvPr id="865" name="Google Shape;865;p40"/>
          <p:cNvSpPr/>
          <p:nvPr/>
        </p:nvSpPr>
        <p:spPr>
          <a:xfrm>
            <a:off x="1472725"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66" name="Google Shape;866;p40"/>
          <p:cNvSpPr/>
          <p:nvPr/>
        </p:nvSpPr>
        <p:spPr>
          <a:xfrm>
            <a:off x="1472725" y="2748575"/>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67" name="Google Shape;867;p40"/>
          <p:cNvSpPr/>
          <p:nvPr/>
        </p:nvSpPr>
        <p:spPr>
          <a:xfrm>
            <a:off x="1472725" y="3062575"/>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68" name="Google Shape;868;p40"/>
          <p:cNvSpPr/>
          <p:nvPr/>
        </p:nvSpPr>
        <p:spPr>
          <a:xfrm>
            <a:off x="1472725" y="3376575"/>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69" name="Google Shape;869;p40"/>
          <p:cNvSpPr/>
          <p:nvPr/>
        </p:nvSpPr>
        <p:spPr>
          <a:xfrm>
            <a:off x="1472725" y="3690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0" name="Google Shape;870;p40"/>
          <p:cNvSpPr/>
          <p:nvPr/>
        </p:nvSpPr>
        <p:spPr>
          <a:xfrm>
            <a:off x="1472725" y="4004575"/>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1" name="Google Shape;871;p40"/>
          <p:cNvSpPr/>
          <p:nvPr/>
        </p:nvSpPr>
        <p:spPr>
          <a:xfrm>
            <a:off x="1839150" y="24336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2" name="Google Shape;872;p40"/>
          <p:cNvSpPr/>
          <p:nvPr/>
        </p:nvSpPr>
        <p:spPr>
          <a:xfrm>
            <a:off x="1839150" y="2747600"/>
            <a:ext cx="220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3" name="Google Shape;873;p40"/>
          <p:cNvSpPr/>
          <p:nvPr/>
        </p:nvSpPr>
        <p:spPr>
          <a:xfrm>
            <a:off x="1839150" y="30616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4" name="Google Shape;874;p40"/>
          <p:cNvSpPr/>
          <p:nvPr/>
        </p:nvSpPr>
        <p:spPr>
          <a:xfrm>
            <a:off x="1839150" y="3375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5" name="Google Shape;875;p40"/>
          <p:cNvSpPr/>
          <p:nvPr/>
        </p:nvSpPr>
        <p:spPr>
          <a:xfrm>
            <a:off x="1839150" y="368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6" name="Google Shape;876;p40"/>
          <p:cNvSpPr/>
          <p:nvPr/>
        </p:nvSpPr>
        <p:spPr>
          <a:xfrm>
            <a:off x="1839150" y="4003600"/>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7" name="Google Shape;877;p40"/>
          <p:cNvSpPr/>
          <p:nvPr/>
        </p:nvSpPr>
        <p:spPr>
          <a:xfrm>
            <a:off x="2205575" y="2433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8" name="Google Shape;878;p40"/>
          <p:cNvSpPr/>
          <p:nvPr/>
        </p:nvSpPr>
        <p:spPr>
          <a:xfrm>
            <a:off x="2205575" y="2739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79" name="Google Shape;879;p40"/>
          <p:cNvSpPr/>
          <p:nvPr/>
        </p:nvSpPr>
        <p:spPr>
          <a:xfrm>
            <a:off x="2205575" y="3053575"/>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0" name="Google Shape;880;p40"/>
          <p:cNvSpPr/>
          <p:nvPr/>
        </p:nvSpPr>
        <p:spPr>
          <a:xfrm>
            <a:off x="2205575" y="3367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1" name="Google Shape;881;p40"/>
          <p:cNvSpPr/>
          <p:nvPr/>
        </p:nvSpPr>
        <p:spPr>
          <a:xfrm>
            <a:off x="2205575" y="3681575"/>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2" name="Google Shape;882;p40"/>
          <p:cNvSpPr/>
          <p:nvPr/>
        </p:nvSpPr>
        <p:spPr>
          <a:xfrm>
            <a:off x="2205575" y="3995575"/>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3" name="Google Shape;883;p40"/>
          <p:cNvSpPr/>
          <p:nvPr/>
        </p:nvSpPr>
        <p:spPr>
          <a:xfrm>
            <a:off x="2572000" y="2433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4" name="Google Shape;884;p40"/>
          <p:cNvSpPr/>
          <p:nvPr/>
        </p:nvSpPr>
        <p:spPr>
          <a:xfrm>
            <a:off x="2572000" y="3987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5" name="Google Shape;885;p40"/>
          <p:cNvSpPr/>
          <p:nvPr/>
        </p:nvSpPr>
        <p:spPr>
          <a:xfrm>
            <a:off x="2572000" y="3689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6" name="Google Shape;886;p40"/>
          <p:cNvSpPr/>
          <p:nvPr/>
        </p:nvSpPr>
        <p:spPr>
          <a:xfrm>
            <a:off x="2572000" y="2747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7" name="Google Shape;887;p40"/>
          <p:cNvSpPr/>
          <p:nvPr/>
        </p:nvSpPr>
        <p:spPr>
          <a:xfrm>
            <a:off x="2572000" y="30616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8" name="Google Shape;888;p40"/>
          <p:cNvSpPr/>
          <p:nvPr/>
        </p:nvSpPr>
        <p:spPr>
          <a:xfrm>
            <a:off x="2572000" y="33756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89" name="Google Shape;889;p40"/>
          <p:cNvSpPr/>
          <p:nvPr/>
        </p:nvSpPr>
        <p:spPr>
          <a:xfrm>
            <a:off x="3004450" y="24345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0" name="Google Shape;890;p40"/>
          <p:cNvSpPr/>
          <p:nvPr/>
        </p:nvSpPr>
        <p:spPr>
          <a:xfrm>
            <a:off x="3004450" y="274055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1" name="Google Shape;891;p40"/>
          <p:cNvSpPr/>
          <p:nvPr/>
        </p:nvSpPr>
        <p:spPr>
          <a:xfrm>
            <a:off x="3004450" y="3980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2" name="Google Shape;892;p40"/>
          <p:cNvSpPr/>
          <p:nvPr/>
        </p:nvSpPr>
        <p:spPr>
          <a:xfrm>
            <a:off x="3004450" y="368255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3" name="Google Shape;893;p40"/>
          <p:cNvSpPr/>
          <p:nvPr/>
        </p:nvSpPr>
        <p:spPr>
          <a:xfrm>
            <a:off x="3004450" y="336052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4" name="Google Shape;894;p40"/>
          <p:cNvSpPr/>
          <p:nvPr/>
        </p:nvSpPr>
        <p:spPr>
          <a:xfrm>
            <a:off x="3004450" y="3050538"/>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5" name="Google Shape;895;p40"/>
          <p:cNvSpPr/>
          <p:nvPr/>
        </p:nvSpPr>
        <p:spPr>
          <a:xfrm>
            <a:off x="2482675" y="2025300"/>
            <a:ext cx="403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6" name="Google Shape;896;p40"/>
          <p:cNvSpPr/>
          <p:nvPr/>
        </p:nvSpPr>
        <p:spPr>
          <a:xfrm>
            <a:off x="6321600" y="2434575"/>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7" name="Google Shape;897;p40"/>
          <p:cNvSpPr/>
          <p:nvPr/>
        </p:nvSpPr>
        <p:spPr>
          <a:xfrm>
            <a:off x="6320925" y="2740550"/>
            <a:ext cx="220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8" name="Google Shape;898;p40"/>
          <p:cNvSpPr/>
          <p:nvPr/>
        </p:nvSpPr>
        <p:spPr>
          <a:xfrm>
            <a:off x="6320925" y="3054550"/>
            <a:ext cx="220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99" name="Google Shape;899;p40"/>
          <p:cNvSpPr/>
          <p:nvPr/>
        </p:nvSpPr>
        <p:spPr>
          <a:xfrm>
            <a:off x="6320925" y="3368550"/>
            <a:ext cx="220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0" name="Google Shape;900;p40"/>
          <p:cNvSpPr/>
          <p:nvPr/>
        </p:nvSpPr>
        <p:spPr>
          <a:xfrm>
            <a:off x="6320925" y="3682550"/>
            <a:ext cx="220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1" name="Google Shape;901;p40"/>
          <p:cNvSpPr/>
          <p:nvPr/>
        </p:nvSpPr>
        <p:spPr>
          <a:xfrm>
            <a:off x="6320925" y="3996550"/>
            <a:ext cx="220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2" name="Google Shape;902;p40"/>
          <p:cNvSpPr/>
          <p:nvPr/>
        </p:nvSpPr>
        <p:spPr>
          <a:xfrm>
            <a:off x="6637825" y="2434500"/>
            <a:ext cx="220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3" name="Google Shape;903;p40"/>
          <p:cNvSpPr/>
          <p:nvPr/>
        </p:nvSpPr>
        <p:spPr>
          <a:xfrm>
            <a:off x="6637825" y="2740550"/>
            <a:ext cx="220500" cy="1959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4" name="Google Shape;904;p40"/>
          <p:cNvSpPr/>
          <p:nvPr/>
        </p:nvSpPr>
        <p:spPr>
          <a:xfrm>
            <a:off x="6637825" y="3052800"/>
            <a:ext cx="220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5" name="Google Shape;905;p40"/>
          <p:cNvSpPr/>
          <p:nvPr/>
        </p:nvSpPr>
        <p:spPr>
          <a:xfrm>
            <a:off x="6637825" y="33696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6" name="Google Shape;906;p40"/>
          <p:cNvSpPr/>
          <p:nvPr/>
        </p:nvSpPr>
        <p:spPr>
          <a:xfrm>
            <a:off x="6637825" y="3682800"/>
            <a:ext cx="220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7" name="Google Shape;907;p40"/>
          <p:cNvSpPr/>
          <p:nvPr/>
        </p:nvSpPr>
        <p:spPr>
          <a:xfrm>
            <a:off x="6637825" y="3996475"/>
            <a:ext cx="220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8" name="Google Shape;908;p40"/>
          <p:cNvSpPr/>
          <p:nvPr/>
        </p:nvSpPr>
        <p:spPr>
          <a:xfrm>
            <a:off x="6954725" y="2434575"/>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09" name="Google Shape;909;p40"/>
          <p:cNvSpPr/>
          <p:nvPr/>
        </p:nvSpPr>
        <p:spPr>
          <a:xfrm>
            <a:off x="6954725" y="274055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0" name="Google Shape;910;p40"/>
          <p:cNvSpPr/>
          <p:nvPr/>
        </p:nvSpPr>
        <p:spPr>
          <a:xfrm>
            <a:off x="6954725" y="3054550"/>
            <a:ext cx="220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1" name="Google Shape;911;p40"/>
          <p:cNvSpPr/>
          <p:nvPr/>
        </p:nvSpPr>
        <p:spPr>
          <a:xfrm>
            <a:off x="6954725" y="3369600"/>
            <a:ext cx="220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2" name="Google Shape;912;p40"/>
          <p:cNvSpPr/>
          <p:nvPr/>
        </p:nvSpPr>
        <p:spPr>
          <a:xfrm>
            <a:off x="6954725" y="3682800"/>
            <a:ext cx="220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3" name="Google Shape;913;p40"/>
          <p:cNvSpPr/>
          <p:nvPr/>
        </p:nvSpPr>
        <p:spPr>
          <a:xfrm>
            <a:off x="6954725" y="3996550"/>
            <a:ext cx="220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4" name="Google Shape;914;p40"/>
          <p:cNvSpPr/>
          <p:nvPr/>
        </p:nvSpPr>
        <p:spPr>
          <a:xfrm>
            <a:off x="7712975" y="2434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5" name="Google Shape;915;p40"/>
          <p:cNvSpPr/>
          <p:nvPr/>
        </p:nvSpPr>
        <p:spPr>
          <a:xfrm>
            <a:off x="7712975" y="27404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6" name="Google Shape;916;p40"/>
          <p:cNvSpPr/>
          <p:nvPr/>
        </p:nvSpPr>
        <p:spPr>
          <a:xfrm>
            <a:off x="7712975" y="39960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7" name="Google Shape;917;p40"/>
          <p:cNvSpPr/>
          <p:nvPr/>
        </p:nvSpPr>
        <p:spPr>
          <a:xfrm>
            <a:off x="7712975" y="36824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8" name="Google Shape;918;p40"/>
          <p:cNvSpPr/>
          <p:nvPr/>
        </p:nvSpPr>
        <p:spPr>
          <a:xfrm>
            <a:off x="7712975" y="3369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19" name="Google Shape;919;p40"/>
          <p:cNvSpPr/>
          <p:nvPr/>
        </p:nvSpPr>
        <p:spPr>
          <a:xfrm>
            <a:off x="7712975" y="305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0" name="Google Shape;920;p40"/>
          <p:cNvSpPr/>
          <p:nvPr/>
        </p:nvSpPr>
        <p:spPr>
          <a:xfrm>
            <a:off x="7226025" y="2114875"/>
            <a:ext cx="322200" cy="2242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1" name="Google Shape;921;p40"/>
          <p:cNvSpPr/>
          <p:nvPr/>
        </p:nvSpPr>
        <p:spPr>
          <a:xfrm>
            <a:off x="7271625" y="2433600"/>
            <a:ext cx="220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2" name="Google Shape;922;p40"/>
          <p:cNvSpPr/>
          <p:nvPr/>
        </p:nvSpPr>
        <p:spPr>
          <a:xfrm>
            <a:off x="7272000" y="336960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3" name="Google Shape;923;p40"/>
          <p:cNvSpPr/>
          <p:nvPr/>
        </p:nvSpPr>
        <p:spPr>
          <a:xfrm>
            <a:off x="7271625" y="3054550"/>
            <a:ext cx="220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4" name="Google Shape;924;p40"/>
          <p:cNvSpPr/>
          <p:nvPr/>
        </p:nvSpPr>
        <p:spPr>
          <a:xfrm>
            <a:off x="7271625" y="27405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5" name="Google Shape;925;p40"/>
          <p:cNvSpPr/>
          <p:nvPr/>
        </p:nvSpPr>
        <p:spPr>
          <a:xfrm>
            <a:off x="7272000" y="3996000"/>
            <a:ext cx="220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6" name="Google Shape;926;p40"/>
          <p:cNvSpPr/>
          <p:nvPr/>
        </p:nvSpPr>
        <p:spPr>
          <a:xfrm>
            <a:off x="7271625" y="3682800"/>
            <a:ext cx="220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7" name="Google Shape;927;p40"/>
          <p:cNvSpPr/>
          <p:nvPr/>
        </p:nvSpPr>
        <p:spPr>
          <a:xfrm>
            <a:off x="4086425" y="2434575"/>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8" name="Google Shape;928;p40"/>
          <p:cNvSpPr/>
          <p:nvPr/>
        </p:nvSpPr>
        <p:spPr>
          <a:xfrm>
            <a:off x="4086425" y="305055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9" name="Google Shape;929;p40"/>
          <p:cNvSpPr/>
          <p:nvPr/>
        </p:nvSpPr>
        <p:spPr>
          <a:xfrm>
            <a:off x="4086425" y="39805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0" name="Google Shape;930;p40"/>
          <p:cNvSpPr/>
          <p:nvPr/>
        </p:nvSpPr>
        <p:spPr>
          <a:xfrm>
            <a:off x="4086425" y="2742563"/>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1" name="Google Shape;931;p40"/>
          <p:cNvSpPr/>
          <p:nvPr/>
        </p:nvSpPr>
        <p:spPr>
          <a:xfrm>
            <a:off x="4086425" y="3376575"/>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2" name="Google Shape;932;p40"/>
          <p:cNvSpPr/>
          <p:nvPr/>
        </p:nvSpPr>
        <p:spPr>
          <a:xfrm>
            <a:off x="4086425" y="3702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3" name="Google Shape;933;p40"/>
          <p:cNvSpPr/>
          <p:nvPr/>
        </p:nvSpPr>
        <p:spPr>
          <a:xfrm>
            <a:off x="8516075" y="27396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4" name="Google Shape;934;p40"/>
          <p:cNvSpPr/>
          <p:nvPr/>
        </p:nvSpPr>
        <p:spPr>
          <a:xfrm>
            <a:off x="8517600" y="30528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5" name="Google Shape;935;p40"/>
          <p:cNvSpPr/>
          <p:nvPr/>
        </p:nvSpPr>
        <p:spPr>
          <a:xfrm>
            <a:off x="8516075" y="3369600"/>
            <a:ext cx="220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6" name="Google Shape;936;p40"/>
          <p:cNvSpPr/>
          <p:nvPr/>
        </p:nvSpPr>
        <p:spPr>
          <a:xfrm>
            <a:off x="8517600" y="24336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7" name="Google Shape;937;p40"/>
          <p:cNvSpPr/>
          <p:nvPr/>
        </p:nvSpPr>
        <p:spPr>
          <a:xfrm>
            <a:off x="8517600" y="36828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8" name="Google Shape;938;p40"/>
          <p:cNvSpPr/>
          <p:nvPr/>
        </p:nvSpPr>
        <p:spPr>
          <a:xfrm>
            <a:off x="8517600" y="3996000"/>
            <a:ext cx="220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9" name="Google Shape;939;p40"/>
          <p:cNvSpPr/>
          <p:nvPr/>
        </p:nvSpPr>
        <p:spPr>
          <a:xfrm>
            <a:off x="3988687" y="2046500"/>
            <a:ext cx="403200" cy="22428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40" name="Google Shape;940;p40"/>
          <p:cNvSpPr/>
          <p:nvPr/>
        </p:nvSpPr>
        <p:spPr>
          <a:xfrm>
            <a:off x="8424725" y="2046500"/>
            <a:ext cx="403200" cy="22428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941" name="Google Shape;941;p40"/>
          <p:cNvCxnSpPr/>
          <p:nvPr/>
        </p:nvCxnSpPr>
        <p:spPr>
          <a:xfrm>
            <a:off x="5384925" y="3142775"/>
            <a:ext cx="273600" cy="0"/>
          </a:xfrm>
          <a:prstGeom prst="straightConnector1">
            <a:avLst/>
          </a:prstGeom>
          <a:noFill/>
          <a:ln cap="flat" cmpd="sng" w="28575">
            <a:solidFill>
              <a:srgbClr val="CC0000"/>
            </a:solidFill>
            <a:prstDash val="solid"/>
            <a:round/>
            <a:headEnd len="med" w="med" type="none"/>
            <a:tailEnd len="med" w="med" type="none"/>
          </a:ln>
        </p:spPr>
      </p:cxnSp>
      <p:sp>
        <p:nvSpPr>
          <p:cNvPr id="942" name="Google Shape;942;p40"/>
          <p:cNvSpPr txBox="1"/>
          <p:nvPr/>
        </p:nvSpPr>
        <p:spPr>
          <a:xfrm>
            <a:off x="3873775" y="1584800"/>
            <a:ext cx="74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rgbClr val="CC0000"/>
                </a:solidFill>
                <a:latin typeface="Source Sans Pro"/>
                <a:ea typeface="Source Sans Pro"/>
                <a:cs typeface="Source Sans Pro"/>
                <a:sym typeface="Source Sans Pro"/>
              </a:rPr>
              <a:t>error</a:t>
            </a:r>
            <a:endParaRPr>
              <a:solidFill>
                <a:srgbClr val="CC0000"/>
              </a:solidFill>
            </a:endParaRPr>
          </a:p>
        </p:txBody>
      </p:sp>
      <p:sp>
        <p:nvSpPr>
          <p:cNvPr id="943" name="Google Shape;943;p40"/>
          <p:cNvSpPr txBox="1"/>
          <p:nvPr/>
        </p:nvSpPr>
        <p:spPr>
          <a:xfrm>
            <a:off x="8304975" y="1584800"/>
            <a:ext cx="74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rgbClr val="CC0000"/>
                </a:solidFill>
                <a:latin typeface="Source Sans Pro"/>
                <a:ea typeface="Source Sans Pro"/>
                <a:cs typeface="Source Sans Pro"/>
                <a:sym typeface="Source Sans Pro"/>
              </a:rPr>
              <a:t>error</a:t>
            </a:r>
            <a:endParaRPr>
              <a:solidFill>
                <a:srgbClr val="CC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41"/>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Permutation Feature Importance</a:t>
            </a:r>
            <a:endParaRPr/>
          </a:p>
        </p:txBody>
      </p:sp>
      <p:sp>
        <p:nvSpPr>
          <p:cNvPr id="949" name="Google Shape;949;p41"/>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measure the </a:t>
            </a:r>
            <a:r>
              <a:rPr b="1" lang="en-GB"/>
              <a:t>importance of a feature as an increase in loss</a:t>
            </a:r>
            <a:r>
              <a:rPr lang="en-GB"/>
              <a:t> when the feature is permuted.</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Note: Feature independence is assumed (features are not correlated). W</a:t>
            </a:r>
            <a:r>
              <a:rPr lang="en-GB"/>
              <a:t>e might observe that the importance of</a:t>
            </a:r>
            <a:r>
              <a:rPr lang="en-GB"/>
              <a:t> highly correlated features will be lower (because the importance gets split between correlated features). </a:t>
            </a:r>
            <a:endParaRPr/>
          </a:p>
          <a:p>
            <a:pPr indent="0" lvl="0" marL="0" rtl="0" algn="l">
              <a:spcBef>
                <a:spcPts val="1600"/>
              </a:spcBef>
              <a:spcAft>
                <a:spcPts val="1600"/>
              </a:spcAft>
              <a:buNone/>
            </a:pP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73" name="Google Shape;73;p15"/>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 </a:t>
            </a:r>
            <a:endParaRPr/>
          </a:p>
        </p:txBody>
      </p:sp>
      <p:pic>
        <p:nvPicPr>
          <p:cNvPr id="74" name="Google Shape;74;p15"/>
          <p:cNvPicPr preferRelativeResize="0"/>
          <p:nvPr/>
        </p:nvPicPr>
        <p:blipFill>
          <a:blip r:embed="rId3">
            <a:alphaModFix/>
          </a:blip>
          <a:stretch>
            <a:fillRect/>
          </a:stretch>
        </p:blipFill>
        <p:spPr>
          <a:xfrm>
            <a:off x="705938" y="1068429"/>
            <a:ext cx="3306374" cy="3312774"/>
          </a:xfrm>
          <a:prstGeom prst="rect">
            <a:avLst/>
          </a:prstGeom>
          <a:noFill/>
          <a:ln>
            <a:noFill/>
          </a:ln>
        </p:spPr>
      </p:pic>
      <p:pic>
        <p:nvPicPr>
          <p:cNvPr id="75" name="Google Shape;75;p15"/>
          <p:cNvPicPr preferRelativeResize="0"/>
          <p:nvPr/>
        </p:nvPicPr>
        <p:blipFill>
          <a:blip r:embed="rId4">
            <a:alphaModFix/>
          </a:blip>
          <a:stretch>
            <a:fillRect/>
          </a:stretch>
        </p:blipFill>
        <p:spPr>
          <a:xfrm>
            <a:off x="4257125" y="1152481"/>
            <a:ext cx="4159600" cy="2193525"/>
          </a:xfrm>
          <a:prstGeom prst="rect">
            <a:avLst/>
          </a:prstGeom>
          <a:noFill/>
          <a:ln>
            <a:noFill/>
          </a:ln>
        </p:spPr>
      </p:pic>
      <p:sp>
        <p:nvSpPr>
          <p:cNvPr id="76" name="Google Shape;76;p15"/>
          <p:cNvSpPr txBox="1"/>
          <p:nvPr/>
        </p:nvSpPr>
        <p:spPr>
          <a:xfrm>
            <a:off x="4623175" y="3297875"/>
            <a:ext cx="342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rgbClr val="CCCCCC"/>
                </a:solidFill>
                <a:hlinkClick r:id="rId5">
                  <a:extLst>
                    <a:ext uri="{A12FA001-AC4F-418D-AE19-62706E023703}">
                      <ahyp:hlinkClr val="tx"/>
                    </a:ext>
                  </a:extLst>
                </a:hlinkClick>
              </a:rPr>
              <a:t>https://www.compact.nl/en/articles/deep-learning-finding-that-perfect-fit/</a:t>
            </a:r>
            <a:r>
              <a:rPr lang="en-GB" sz="800">
                <a:solidFill>
                  <a:srgbClr val="CCCCCC"/>
                </a:solidFill>
              </a:rPr>
              <a:t> </a:t>
            </a:r>
            <a:endParaRPr sz="800">
              <a:solidFill>
                <a:srgbClr val="CCCC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2"/>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Interpreting Feature Importance results</a:t>
            </a:r>
            <a:endParaRPr/>
          </a:p>
        </p:txBody>
      </p:sp>
      <p:pic>
        <p:nvPicPr>
          <p:cNvPr id="955" name="Google Shape;955;p42"/>
          <p:cNvPicPr preferRelativeResize="0"/>
          <p:nvPr/>
        </p:nvPicPr>
        <p:blipFill>
          <a:blip r:embed="rId3">
            <a:alphaModFix/>
          </a:blip>
          <a:stretch>
            <a:fillRect/>
          </a:stretch>
        </p:blipFill>
        <p:spPr>
          <a:xfrm>
            <a:off x="2058475" y="1141700"/>
            <a:ext cx="5027034" cy="3770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43"/>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1</a:t>
            </a:r>
            <a:endParaRPr/>
          </a:p>
        </p:txBody>
      </p:sp>
      <p:sp>
        <p:nvSpPr>
          <p:cNvPr id="961" name="Google Shape;961;p43"/>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Tabular data:  </a:t>
            </a:r>
            <a:r>
              <a:rPr lang="en-GB" u="sng">
                <a:solidFill>
                  <a:schemeClr val="hlink"/>
                </a:solidFill>
                <a:hlinkClick r:id="rId3"/>
              </a:rPr>
              <a:t>https://github.com/simecek/dspracticum2023/blob/main/lesson07/ds_practicum_ex1_feature_importance.ipynb</a:t>
            </a:r>
            <a:r>
              <a:rPr lang="en-GB"/>
              <a:t> </a:t>
            </a:r>
            <a:endParaRPr/>
          </a:p>
          <a:p>
            <a:pPr indent="0" lvl="0" marL="0" rtl="0" algn="l">
              <a:spcBef>
                <a:spcPts val="1600"/>
              </a:spcBef>
              <a:spcAft>
                <a:spcPts val="1600"/>
              </a:spcAft>
              <a:buNone/>
            </a:pPr>
            <a:r>
              <a:rPr lang="en-GB"/>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4"/>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967" name="Google Shape;967;p44"/>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compute the </a:t>
            </a:r>
            <a:r>
              <a:rPr b="1" lang="en-GB"/>
              <a:t>contribution of each feature</a:t>
            </a:r>
            <a:r>
              <a:rPr lang="en-GB"/>
              <a:t> to the model prediction </a:t>
            </a:r>
            <a:r>
              <a:rPr b="1" lang="en-GB"/>
              <a:t>for some specific input</a:t>
            </a:r>
            <a:r>
              <a:rPr lang="en-GB"/>
              <a:t>.</a:t>
            </a:r>
            <a:br>
              <a:rPr lang="en-GB"/>
            </a:b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45"/>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973" name="Google Shape;973;p45"/>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0"/>
              </a:spcAft>
              <a:buNone/>
            </a:pPr>
            <a:r>
              <a:rPr lang="en-GB"/>
              <a:t>           feature A  feature B  feature C  feature D  label</a:t>
            </a:r>
            <a:br>
              <a:rPr lang="en-GB"/>
            </a:br>
            <a:r>
              <a:rPr lang="en-GB"/>
              <a:t>sample 1</a:t>
            </a:r>
            <a:br>
              <a:rPr lang="en-GB"/>
            </a:br>
            <a:r>
              <a:rPr lang="en-GB"/>
              <a:t>sample 2</a:t>
            </a:r>
            <a:br>
              <a:rPr lang="en-GB"/>
            </a:br>
            <a:r>
              <a:rPr lang="en-GB"/>
              <a:t>sample 3</a:t>
            </a:r>
            <a:br>
              <a:rPr lang="en-GB"/>
            </a:br>
            <a:r>
              <a:rPr lang="en-GB"/>
              <a:t>sample 4</a:t>
            </a:r>
            <a:br>
              <a:rPr lang="en-GB"/>
            </a:br>
            <a:r>
              <a:rPr lang="en-GB"/>
              <a:t>sample 5</a:t>
            </a:r>
            <a:br>
              <a:rPr lang="en-GB"/>
            </a:br>
            <a:r>
              <a:rPr lang="en-GB"/>
              <a:t>sample 6</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sp>
        <p:nvSpPr>
          <p:cNvPr id="974" name="Google Shape;974;p45"/>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5" name="Google Shape;975;p45"/>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6" name="Google Shape;976;p45"/>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7" name="Google Shape;977;p45"/>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8" name="Google Shape;978;p45"/>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9" name="Google Shape;979;p45"/>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0" name="Google Shape;980;p45"/>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1" name="Google Shape;981;p45"/>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2" name="Google Shape;982;p45"/>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3" name="Google Shape;983;p45"/>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4" name="Google Shape;984;p45"/>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5" name="Google Shape;985;p45"/>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6" name="Google Shape;986;p45"/>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7" name="Google Shape;987;p45"/>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8" name="Google Shape;988;p45"/>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89" name="Google Shape;989;p45"/>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0" name="Google Shape;990;p45"/>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1" name="Google Shape;991;p45"/>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2" name="Google Shape;992;p45"/>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3" name="Google Shape;993;p45"/>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4" name="Google Shape;994;p45"/>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5" name="Google Shape;995;p45"/>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6" name="Google Shape;996;p45"/>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7" name="Google Shape;997;p45"/>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8" name="Google Shape;998;p45"/>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9" name="Google Shape;999;p45"/>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0" name="Google Shape;1000;p45"/>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1" name="Google Shape;1001;p45"/>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2" name="Google Shape;1002;p45"/>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3" name="Google Shape;1003;p45"/>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6"/>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009" name="Google Shape;1009;p46"/>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0"/>
              </a:spcAft>
              <a:buNone/>
            </a:pPr>
            <a:r>
              <a:rPr lang="en-GB"/>
              <a:t>           feature A  feature B  feature C  feature D  label</a:t>
            </a:r>
            <a:br>
              <a:rPr lang="en-GB"/>
            </a:br>
            <a:r>
              <a:rPr lang="en-GB"/>
              <a:t>sample 1</a:t>
            </a:r>
            <a:br>
              <a:rPr lang="en-GB"/>
            </a:br>
            <a:r>
              <a:rPr lang="en-GB"/>
              <a:t>sample 2</a:t>
            </a:r>
            <a:br>
              <a:rPr lang="en-GB"/>
            </a:br>
            <a:r>
              <a:rPr lang="en-GB"/>
              <a:t>sample 3</a:t>
            </a:r>
            <a:br>
              <a:rPr lang="en-GB"/>
            </a:br>
            <a:r>
              <a:rPr lang="en-GB"/>
              <a:t>sample 4</a:t>
            </a:r>
            <a:br>
              <a:rPr lang="en-GB"/>
            </a:br>
            <a:r>
              <a:rPr lang="en-GB"/>
              <a:t>sample 5</a:t>
            </a:r>
            <a:br>
              <a:rPr lang="en-GB"/>
            </a:br>
            <a:r>
              <a:rPr lang="en-GB"/>
              <a:t>sample 6</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sp>
        <p:nvSpPr>
          <p:cNvPr id="1010" name="Google Shape;1010;p46"/>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1" name="Google Shape;1011;p46"/>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2" name="Google Shape;1012;p46"/>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3" name="Google Shape;1013;p46"/>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4" name="Google Shape;1014;p46"/>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5" name="Google Shape;1015;p46"/>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6" name="Google Shape;1016;p46"/>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7" name="Google Shape;1017;p46"/>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8" name="Google Shape;1018;p46"/>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9" name="Google Shape;1019;p46"/>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0" name="Google Shape;1020;p46"/>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1" name="Google Shape;1021;p46"/>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2" name="Google Shape;1022;p46"/>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3" name="Google Shape;1023;p46"/>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4" name="Google Shape;1024;p46"/>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5" name="Google Shape;1025;p46"/>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6" name="Google Shape;1026;p46"/>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7" name="Google Shape;1027;p46"/>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8" name="Google Shape;1028;p46"/>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9" name="Google Shape;1029;p46"/>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0" name="Google Shape;1030;p46"/>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1" name="Google Shape;1031;p46"/>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2" name="Google Shape;1032;p46"/>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3" name="Google Shape;1033;p46"/>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4" name="Google Shape;1034;p46"/>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5" name="Google Shape;1035;p46"/>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6" name="Google Shape;1036;p46"/>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7" name="Google Shape;1037;p46"/>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8" name="Google Shape;1038;p46"/>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9" name="Google Shape;1039;p46"/>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0" name="Google Shape;1040;p46"/>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7"/>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6" name="Google Shape;1046;p47"/>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047" name="Google Shape;1047;p47"/>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a:t>
            </a:r>
            <a:r>
              <a:rPr lang="en-GB"/>
              <a:t>feature</a:t>
            </a:r>
            <a:r>
              <a:rPr lang="en-GB"/>
              <a:t> sets </a:t>
            </a:r>
            <a:r>
              <a:rPr i="1" lang="en-GB"/>
              <a:t>s</a:t>
            </a:r>
            <a:br>
              <a:rPr lang="en-GB"/>
            </a:br>
            <a:r>
              <a:rPr lang="en-GB"/>
              <a:t>sample 5</a:t>
            </a:r>
            <a:br>
              <a:rPr lang="en-GB"/>
            </a:br>
            <a:r>
              <a:rPr lang="en-GB"/>
              <a:t>sample 6</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sp>
        <p:nvSpPr>
          <p:cNvPr id="1048" name="Google Shape;1048;p47"/>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9" name="Google Shape;1049;p47"/>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0" name="Google Shape;1050;p47"/>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1" name="Google Shape;1051;p47"/>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2" name="Google Shape;1052;p47"/>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3" name="Google Shape;1053;p47"/>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4" name="Google Shape;1054;p47"/>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5" name="Google Shape;1055;p47"/>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6" name="Google Shape;1056;p47"/>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7" name="Google Shape;1057;p47"/>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8" name="Google Shape;1058;p47"/>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9" name="Google Shape;1059;p47"/>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0" name="Google Shape;1060;p47"/>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1" name="Google Shape;1061;p47"/>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2" name="Google Shape;1062;p47"/>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3" name="Google Shape;1063;p47"/>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4" name="Google Shape;1064;p47"/>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5" name="Google Shape;1065;p47"/>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6" name="Google Shape;1066;p47"/>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7" name="Google Shape;1067;p47"/>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8" name="Google Shape;1068;p47"/>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9" name="Google Shape;1069;p47"/>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0" name="Google Shape;1070;p47"/>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1" name="Google Shape;1071;p47"/>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2" name="Google Shape;1072;p47"/>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3" name="Google Shape;1073;p47"/>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4" name="Google Shape;1074;p47"/>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5" name="Google Shape;1075;p47"/>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6" name="Google Shape;1076;p47"/>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7" name="Google Shape;1077;p47"/>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8" name="Google Shape;1078;p47"/>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79" name="Google Shape;1079;p47"/>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80" name="Google Shape;1080;p47"/>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81" name="Google Shape;1081;p47"/>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82" name="Google Shape;1082;p47"/>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8"/>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88" name="Google Shape;1088;p48"/>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089" name="Google Shape;1089;p48"/>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sp>
        <p:nvSpPr>
          <p:cNvPr id="1090" name="Google Shape;1090;p48"/>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1" name="Google Shape;1091;p48"/>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2" name="Google Shape;1092;p48"/>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3" name="Google Shape;1093;p48"/>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4" name="Google Shape;1094;p48"/>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5" name="Google Shape;1095;p48"/>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6" name="Google Shape;1096;p48"/>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7" name="Google Shape;1097;p48"/>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8" name="Google Shape;1098;p48"/>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99" name="Google Shape;1099;p48"/>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0" name="Google Shape;1100;p48"/>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1" name="Google Shape;1101;p48"/>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2" name="Google Shape;1102;p48"/>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3" name="Google Shape;1103;p48"/>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4" name="Google Shape;1104;p48"/>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5" name="Google Shape;1105;p48"/>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6" name="Google Shape;1106;p48"/>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7" name="Google Shape;1107;p48"/>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8" name="Google Shape;1108;p48"/>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9" name="Google Shape;1109;p48"/>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0" name="Google Shape;1110;p48"/>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1" name="Google Shape;1111;p48"/>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2" name="Google Shape;1112;p48"/>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3" name="Google Shape;1113;p48"/>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4" name="Google Shape;1114;p48"/>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5" name="Google Shape;1115;p48"/>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6" name="Google Shape;1116;p48"/>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7" name="Google Shape;1117;p48"/>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8" name="Google Shape;1118;p48"/>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9" name="Google Shape;1119;p48"/>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0" name="Google Shape;1120;p48"/>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1" name="Google Shape;1121;p48"/>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2" name="Google Shape;1122;p48"/>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3" name="Google Shape;1123;p48"/>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4" name="Google Shape;1124;p48"/>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cxnSp>
        <p:nvCxnSpPr>
          <p:cNvPr id="1129" name="Google Shape;1129;p49"/>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130" name="Google Shape;1130;p49"/>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131" name="Google Shape;1131;p49"/>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2" name="Google Shape;1132;p49"/>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133" name="Google Shape;1133;p49"/>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B C D        B C D</a:t>
            </a:r>
            <a:endParaRPr/>
          </a:p>
        </p:txBody>
      </p:sp>
      <p:sp>
        <p:nvSpPr>
          <p:cNvPr id="1134" name="Google Shape;1134;p49"/>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5" name="Google Shape;1135;p49"/>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6" name="Google Shape;1136;p49"/>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7" name="Google Shape;1137;p49"/>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8" name="Google Shape;1138;p49"/>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39" name="Google Shape;1139;p49"/>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0" name="Google Shape;1140;p49"/>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1" name="Google Shape;1141;p49"/>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2" name="Google Shape;1142;p49"/>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3" name="Google Shape;1143;p49"/>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4" name="Google Shape;1144;p49"/>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5" name="Google Shape;1145;p49"/>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6" name="Google Shape;1146;p49"/>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7" name="Google Shape;1147;p49"/>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8" name="Google Shape;1148;p49"/>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49" name="Google Shape;1149;p49"/>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0" name="Google Shape;1150;p49"/>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1" name="Google Shape;1151;p49"/>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2" name="Google Shape;1152;p49"/>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3" name="Google Shape;1153;p49"/>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4" name="Google Shape;1154;p49"/>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5" name="Google Shape;1155;p49"/>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6" name="Google Shape;1156;p49"/>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7" name="Google Shape;1157;p49"/>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8" name="Google Shape;1158;p49"/>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59" name="Google Shape;1159;p49"/>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0" name="Google Shape;1160;p49"/>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1" name="Google Shape;1161;p49"/>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2" name="Google Shape;1162;p49"/>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3" name="Google Shape;1163;p49"/>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4" name="Google Shape;1164;p49"/>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5" name="Google Shape;1165;p49"/>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6" name="Google Shape;1166;p49"/>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7" name="Google Shape;1167;p49"/>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8" name="Google Shape;1168;p49"/>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169" name="Google Shape;1169;p49"/>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cxnSp>
        <p:nvCxnSpPr>
          <p:cNvPr id="1170" name="Google Shape;1170;p49"/>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cxnSp>
        <p:nvCxnSpPr>
          <p:cNvPr id="1175" name="Google Shape;1175;p50"/>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176" name="Google Shape;1176;p50"/>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177" name="Google Shape;1177;p50"/>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78" name="Google Shape;1178;p50"/>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179" name="Google Shape;1179;p50"/>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_ C D        _ C D</a:t>
            </a:r>
            <a:endParaRPr/>
          </a:p>
        </p:txBody>
      </p:sp>
      <p:sp>
        <p:nvSpPr>
          <p:cNvPr id="1180" name="Google Shape;1180;p50"/>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1" name="Google Shape;1181;p50"/>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2" name="Google Shape;1182;p50"/>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3" name="Google Shape;1183;p50"/>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4" name="Google Shape;1184;p50"/>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5" name="Google Shape;1185;p50"/>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6" name="Google Shape;1186;p50"/>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7" name="Google Shape;1187;p50"/>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8" name="Google Shape;1188;p50"/>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9" name="Google Shape;1189;p50"/>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0" name="Google Shape;1190;p50"/>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1" name="Google Shape;1191;p50"/>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2" name="Google Shape;1192;p50"/>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3" name="Google Shape;1193;p50"/>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4" name="Google Shape;1194;p50"/>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5" name="Google Shape;1195;p50"/>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6" name="Google Shape;1196;p50"/>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7" name="Google Shape;1197;p50"/>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8" name="Google Shape;1198;p50"/>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9" name="Google Shape;1199;p50"/>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0" name="Google Shape;1200;p50"/>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1" name="Google Shape;1201;p50"/>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2" name="Google Shape;1202;p50"/>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3" name="Google Shape;1203;p50"/>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4" name="Google Shape;1204;p50"/>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5" name="Google Shape;1205;p50"/>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6" name="Google Shape;1206;p50"/>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7" name="Google Shape;1207;p50"/>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8" name="Google Shape;1208;p50"/>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9" name="Google Shape;1209;p50"/>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0" name="Google Shape;1210;p50"/>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1" name="Google Shape;1211;p50"/>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2" name="Google Shape;1212;p50"/>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3" name="Google Shape;1213;p50"/>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4" name="Google Shape;1214;p50"/>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215" name="Google Shape;1215;p50"/>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cxnSp>
        <p:nvCxnSpPr>
          <p:cNvPr id="1216" name="Google Shape;1216;p50"/>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cxnSp>
        <p:nvCxnSpPr>
          <p:cNvPr id="1221" name="Google Shape;1221;p51"/>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cxnSp>
        <p:nvCxnSpPr>
          <p:cNvPr id="1222" name="Google Shape;1222;p51"/>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223" name="Google Shape;1223;p51"/>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224" name="Google Shape;1224;p51"/>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5" name="Google Shape;1225;p51"/>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226" name="Google Shape;1226;p51"/>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B _ D        B _ D</a:t>
            </a:r>
            <a:endParaRPr/>
          </a:p>
        </p:txBody>
      </p:sp>
      <p:sp>
        <p:nvSpPr>
          <p:cNvPr id="1227" name="Google Shape;1227;p51"/>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8" name="Google Shape;1228;p51"/>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9" name="Google Shape;1229;p51"/>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0" name="Google Shape;1230;p51"/>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1" name="Google Shape;1231;p51"/>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2" name="Google Shape;1232;p51"/>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3" name="Google Shape;1233;p51"/>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4" name="Google Shape;1234;p51"/>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5" name="Google Shape;1235;p51"/>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6" name="Google Shape;1236;p51"/>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7" name="Google Shape;1237;p51"/>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8" name="Google Shape;1238;p51"/>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9" name="Google Shape;1239;p51"/>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0" name="Google Shape;1240;p51"/>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1" name="Google Shape;1241;p51"/>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2" name="Google Shape;1242;p51"/>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3" name="Google Shape;1243;p51"/>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4" name="Google Shape;1244;p51"/>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5" name="Google Shape;1245;p51"/>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6" name="Google Shape;1246;p51"/>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7" name="Google Shape;1247;p51"/>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8" name="Google Shape;1248;p51"/>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9" name="Google Shape;1249;p51"/>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0" name="Google Shape;1250;p51"/>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1" name="Google Shape;1251;p51"/>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2" name="Google Shape;1252;p51"/>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3" name="Google Shape;1253;p51"/>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4" name="Google Shape;1254;p51"/>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5" name="Google Shape;1255;p51"/>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6" name="Google Shape;1256;p51"/>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7" name="Google Shape;1257;p51"/>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8" name="Google Shape;1258;p51"/>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9" name="Google Shape;1259;p51"/>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60" name="Google Shape;1260;p51"/>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61" name="Google Shape;1261;p51"/>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262" name="Google Shape;1262;p51"/>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Terminology</a:t>
            </a:r>
            <a:endParaRPr/>
          </a:p>
        </p:txBody>
      </p:sp>
      <p:sp>
        <p:nvSpPr>
          <p:cNvPr id="82" name="Google Shape;82;p16"/>
          <p:cNvSpPr txBox="1"/>
          <p:nvPr>
            <p:ph idx="1" type="body"/>
          </p:nvPr>
        </p:nvSpPr>
        <p:spPr>
          <a:xfrm>
            <a:off x="311700" y="1152475"/>
            <a:ext cx="374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Interpretability</a:t>
            </a:r>
            <a:endParaRPr b="1"/>
          </a:p>
          <a:p>
            <a:pPr indent="0" lvl="0" marL="0" rtl="0" algn="just">
              <a:spcBef>
                <a:spcPts val="1600"/>
              </a:spcBef>
              <a:spcAft>
                <a:spcPts val="1600"/>
              </a:spcAft>
              <a:buNone/>
            </a:pPr>
            <a:r>
              <a:rPr lang="en-GB"/>
              <a:t>The model is transparent in its operation and provides information about relationships between inputs and outputs.</a:t>
            </a:r>
            <a:endParaRPr/>
          </a:p>
        </p:txBody>
      </p:sp>
      <p:sp>
        <p:nvSpPr>
          <p:cNvPr id="83" name="Google Shape;83;p16"/>
          <p:cNvSpPr txBox="1"/>
          <p:nvPr>
            <p:ph idx="1" type="body"/>
          </p:nvPr>
        </p:nvSpPr>
        <p:spPr>
          <a:xfrm>
            <a:off x="4710750" y="1152475"/>
            <a:ext cx="376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Explainability</a:t>
            </a:r>
            <a:endParaRPr b="1"/>
          </a:p>
          <a:p>
            <a:pPr indent="0" lvl="0" marL="0" rtl="0" algn="just">
              <a:spcBef>
                <a:spcPts val="1600"/>
              </a:spcBef>
              <a:spcAft>
                <a:spcPts val="0"/>
              </a:spcAft>
              <a:buNone/>
            </a:pPr>
            <a:r>
              <a:rPr lang="en-GB"/>
              <a:t>The model provides clear and intuitive explanation of the decisions made, enabling us to understand why the model produced a particular result.</a:t>
            </a:r>
            <a:endParaRPr/>
          </a:p>
          <a:p>
            <a:pPr indent="0" lvl="0" marL="0" rtl="0" algn="l">
              <a:spcBef>
                <a:spcPts val="1600"/>
              </a:spcBef>
              <a:spcAft>
                <a:spcPts val="1600"/>
              </a:spcAft>
              <a:buNone/>
            </a:pPr>
            <a:r>
              <a:rPr lang="en-GB"/>
              <a:t> </a:t>
            </a:r>
            <a:endParaRPr/>
          </a:p>
        </p:txBody>
      </p:sp>
      <p:sp>
        <p:nvSpPr>
          <p:cNvPr id="84" name="Google Shape;84;p16"/>
          <p:cNvSpPr/>
          <p:nvPr/>
        </p:nvSpPr>
        <p:spPr>
          <a:xfrm>
            <a:off x="5821950" y="3807075"/>
            <a:ext cx="1547400" cy="797100"/>
          </a:xfrm>
          <a:prstGeom prst="rect">
            <a:avLst/>
          </a:prstGeom>
          <a:solidFill>
            <a:srgbClr val="434343"/>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rgbClr val="999999"/>
                </a:solidFill>
                <a:latin typeface="Source Sans Pro"/>
                <a:ea typeface="Source Sans Pro"/>
                <a:cs typeface="Source Sans Pro"/>
                <a:sym typeface="Source Sans Pro"/>
              </a:rPr>
              <a:t>Black box</a:t>
            </a:r>
            <a:endParaRPr i="1">
              <a:solidFill>
                <a:srgbClr val="999999"/>
              </a:solidFill>
              <a:latin typeface="Source Sans Pro"/>
              <a:ea typeface="Source Sans Pro"/>
              <a:cs typeface="Source Sans Pro"/>
              <a:sym typeface="Source Sans Pro"/>
            </a:endParaRPr>
          </a:p>
        </p:txBody>
      </p:sp>
      <p:cxnSp>
        <p:nvCxnSpPr>
          <p:cNvPr id="85" name="Google Shape;85;p16"/>
          <p:cNvCxnSpPr/>
          <p:nvPr/>
        </p:nvCxnSpPr>
        <p:spPr>
          <a:xfrm>
            <a:off x="600917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86" name="Google Shape;86;p16"/>
          <p:cNvCxnSpPr/>
          <p:nvPr/>
        </p:nvCxnSpPr>
        <p:spPr>
          <a:xfrm>
            <a:off x="626145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87" name="Google Shape;87;p16"/>
          <p:cNvCxnSpPr/>
          <p:nvPr/>
        </p:nvCxnSpPr>
        <p:spPr>
          <a:xfrm>
            <a:off x="649447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88" name="Google Shape;88;p16"/>
          <p:cNvCxnSpPr/>
          <p:nvPr/>
        </p:nvCxnSpPr>
        <p:spPr>
          <a:xfrm>
            <a:off x="672755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89" name="Google Shape;89;p16"/>
          <p:cNvCxnSpPr/>
          <p:nvPr/>
        </p:nvCxnSpPr>
        <p:spPr>
          <a:xfrm>
            <a:off x="696060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0" name="Google Shape;90;p16"/>
          <p:cNvCxnSpPr/>
          <p:nvPr/>
        </p:nvCxnSpPr>
        <p:spPr>
          <a:xfrm>
            <a:off x="718212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1" name="Google Shape;91;p16"/>
          <p:cNvCxnSpPr/>
          <p:nvPr/>
        </p:nvCxnSpPr>
        <p:spPr>
          <a:xfrm>
            <a:off x="6119938"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2" name="Google Shape;92;p16"/>
          <p:cNvCxnSpPr/>
          <p:nvPr/>
        </p:nvCxnSpPr>
        <p:spPr>
          <a:xfrm>
            <a:off x="6372213"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3" name="Google Shape;93;p16"/>
          <p:cNvCxnSpPr/>
          <p:nvPr/>
        </p:nvCxnSpPr>
        <p:spPr>
          <a:xfrm>
            <a:off x="6605238"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4" name="Google Shape;94;p16"/>
          <p:cNvCxnSpPr/>
          <p:nvPr/>
        </p:nvCxnSpPr>
        <p:spPr>
          <a:xfrm>
            <a:off x="6838313"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5" name="Google Shape;95;p16"/>
          <p:cNvCxnSpPr/>
          <p:nvPr/>
        </p:nvCxnSpPr>
        <p:spPr>
          <a:xfrm>
            <a:off x="7071363" y="3499025"/>
            <a:ext cx="0" cy="192000"/>
          </a:xfrm>
          <a:prstGeom prst="straightConnector1">
            <a:avLst/>
          </a:prstGeom>
          <a:noFill/>
          <a:ln cap="flat" cmpd="sng" w="28575">
            <a:solidFill>
              <a:srgbClr val="434343"/>
            </a:solidFill>
            <a:prstDash val="solid"/>
            <a:round/>
            <a:headEnd len="med" w="med" type="none"/>
            <a:tailEnd len="med" w="med" type="none"/>
          </a:ln>
        </p:spPr>
      </p:cxnSp>
      <p:sp>
        <p:nvSpPr>
          <p:cNvPr id="96" name="Google Shape;96;p16"/>
          <p:cNvSpPr/>
          <p:nvPr/>
        </p:nvSpPr>
        <p:spPr>
          <a:xfrm>
            <a:off x="1411950" y="3807075"/>
            <a:ext cx="1547400" cy="797100"/>
          </a:xfrm>
          <a:prstGeom prst="rect">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97" name="Google Shape;97;p16"/>
          <p:cNvCxnSpPr/>
          <p:nvPr/>
        </p:nvCxnSpPr>
        <p:spPr>
          <a:xfrm>
            <a:off x="159917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8" name="Google Shape;98;p16"/>
          <p:cNvCxnSpPr/>
          <p:nvPr/>
        </p:nvCxnSpPr>
        <p:spPr>
          <a:xfrm>
            <a:off x="185145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99" name="Google Shape;99;p16"/>
          <p:cNvCxnSpPr/>
          <p:nvPr/>
        </p:nvCxnSpPr>
        <p:spPr>
          <a:xfrm>
            <a:off x="208447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0" name="Google Shape;100;p16"/>
          <p:cNvCxnSpPr/>
          <p:nvPr/>
        </p:nvCxnSpPr>
        <p:spPr>
          <a:xfrm>
            <a:off x="231755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1" name="Google Shape;101;p16"/>
          <p:cNvCxnSpPr/>
          <p:nvPr/>
        </p:nvCxnSpPr>
        <p:spPr>
          <a:xfrm>
            <a:off x="2550600"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2" name="Google Shape;102;p16"/>
          <p:cNvCxnSpPr/>
          <p:nvPr/>
        </p:nvCxnSpPr>
        <p:spPr>
          <a:xfrm>
            <a:off x="2772125" y="47202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3" name="Google Shape;103;p16"/>
          <p:cNvCxnSpPr/>
          <p:nvPr/>
        </p:nvCxnSpPr>
        <p:spPr>
          <a:xfrm>
            <a:off x="1709938"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4" name="Google Shape;104;p16"/>
          <p:cNvCxnSpPr/>
          <p:nvPr/>
        </p:nvCxnSpPr>
        <p:spPr>
          <a:xfrm>
            <a:off x="1962213"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5" name="Google Shape;105;p16"/>
          <p:cNvCxnSpPr/>
          <p:nvPr/>
        </p:nvCxnSpPr>
        <p:spPr>
          <a:xfrm>
            <a:off x="2195238"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6" name="Google Shape;106;p16"/>
          <p:cNvCxnSpPr/>
          <p:nvPr/>
        </p:nvCxnSpPr>
        <p:spPr>
          <a:xfrm>
            <a:off x="2428313" y="3499025"/>
            <a:ext cx="0" cy="192000"/>
          </a:xfrm>
          <a:prstGeom prst="straightConnector1">
            <a:avLst/>
          </a:prstGeom>
          <a:noFill/>
          <a:ln cap="flat" cmpd="sng" w="28575">
            <a:solidFill>
              <a:srgbClr val="434343"/>
            </a:solidFill>
            <a:prstDash val="solid"/>
            <a:round/>
            <a:headEnd len="med" w="med" type="none"/>
            <a:tailEnd len="med" w="med" type="none"/>
          </a:ln>
        </p:spPr>
      </p:cxnSp>
      <p:cxnSp>
        <p:nvCxnSpPr>
          <p:cNvPr id="107" name="Google Shape;107;p16"/>
          <p:cNvCxnSpPr/>
          <p:nvPr/>
        </p:nvCxnSpPr>
        <p:spPr>
          <a:xfrm>
            <a:off x="2661363" y="3499025"/>
            <a:ext cx="0" cy="192000"/>
          </a:xfrm>
          <a:prstGeom prst="straightConnector1">
            <a:avLst/>
          </a:prstGeom>
          <a:noFill/>
          <a:ln cap="flat" cmpd="sng" w="28575">
            <a:solidFill>
              <a:srgbClr val="434343"/>
            </a:solidFill>
            <a:prstDash val="solid"/>
            <a:round/>
            <a:headEnd len="med" w="med" type="none"/>
            <a:tailEnd len="med" w="med" type="none"/>
          </a:ln>
        </p:spPr>
      </p:cxnSp>
      <p:pic>
        <p:nvPicPr>
          <p:cNvPr id="108" name="Google Shape;108;p16"/>
          <p:cNvPicPr preferRelativeResize="0"/>
          <p:nvPr/>
        </p:nvPicPr>
        <p:blipFill>
          <a:blip r:embed="rId3">
            <a:alphaModFix/>
          </a:blip>
          <a:stretch>
            <a:fillRect/>
          </a:stretch>
        </p:blipFill>
        <p:spPr>
          <a:xfrm>
            <a:off x="1455197" y="4109625"/>
            <a:ext cx="143987" cy="192000"/>
          </a:xfrm>
          <a:prstGeom prst="rect">
            <a:avLst/>
          </a:prstGeom>
          <a:noFill/>
          <a:ln>
            <a:noFill/>
          </a:ln>
        </p:spPr>
      </p:pic>
      <p:sp>
        <p:nvSpPr>
          <p:cNvPr id="109" name="Google Shape;109;p16"/>
          <p:cNvSpPr/>
          <p:nvPr/>
        </p:nvSpPr>
        <p:spPr>
          <a:xfrm>
            <a:off x="1622300" y="3883575"/>
            <a:ext cx="103800" cy="644100"/>
          </a:xfrm>
          <a:prstGeom prst="lef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10" name="Google Shape;110;p16"/>
          <p:cNvPicPr preferRelativeResize="0"/>
          <p:nvPr/>
        </p:nvPicPr>
        <p:blipFill>
          <a:blip r:embed="rId4">
            <a:alphaModFix/>
          </a:blip>
          <a:stretch>
            <a:fillRect/>
          </a:stretch>
        </p:blipFill>
        <p:spPr>
          <a:xfrm>
            <a:off x="1749215" y="3883583"/>
            <a:ext cx="143975" cy="191967"/>
          </a:xfrm>
          <a:prstGeom prst="rect">
            <a:avLst/>
          </a:prstGeom>
          <a:noFill/>
          <a:ln>
            <a:noFill/>
          </a:ln>
        </p:spPr>
      </p:pic>
      <p:pic>
        <p:nvPicPr>
          <p:cNvPr id="111" name="Google Shape;111;p16"/>
          <p:cNvPicPr preferRelativeResize="0"/>
          <p:nvPr/>
        </p:nvPicPr>
        <p:blipFill>
          <a:blip r:embed="rId5">
            <a:alphaModFix/>
          </a:blip>
          <a:stretch>
            <a:fillRect/>
          </a:stretch>
        </p:blipFill>
        <p:spPr>
          <a:xfrm>
            <a:off x="1749223" y="4109650"/>
            <a:ext cx="143975" cy="191960"/>
          </a:xfrm>
          <a:prstGeom prst="rect">
            <a:avLst/>
          </a:prstGeom>
          <a:noFill/>
          <a:ln>
            <a:noFill/>
          </a:ln>
        </p:spPr>
      </p:pic>
      <p:pic>
        <p:nvPicPr>
          <p:cNvPr id="112" name="Google Shape;112;p16"/>
          <p:cNvPicPr preferRelativeResize="0"/>
          <p:nvPr/>
        </p:nvPicPr>
        <p:blipFill>
          <a:blip r:embed="rId6">
            <a:alphaModFix/>
          </a:blip>
          <a:stretch>
            <a:fillRect/>
          </a:stretch>
        </p:blipFill>
        <p:spPr>
          <a:xfrm>
            <a:off x="1749218" y="4335704"/>
            <a:ext cx="143975" cy="191978"/>
          </a:xfrm>
          <a:prstGeom prst="rect">
            <a:avLst/>
          </a:prstGeom>
          <a:noFill/>
          <a:ln>
            <a:noFill/>
          </a:ln>
        </p:spPr>
      </p:pic>
      <p:pic>
        <p:nvPicPr>
          <p:cNvPr id="113" name="Google Shape;113;p16"/>
          <p:cNvPicPr preferRelativeResize="0"/>
          <p:nvPr/>
        </p:nvPicPr>
        <p:blipFill>
          <a:blip r:embed="rId7">
            <a:alphaModFix/>
          </a:blip>
          <a:stretch>
            <a:fillRect/>
          </a:stretch>
        </p:blipFill>
        <p:spPr>
          <a:xfrm>
            <a:off x="1977840" y="3883575"/>
            <a:ext cx="143975" cy="191967"/>
          </a:xfrm>
          <a:prstGeom prst="rect">
            <a:avLst/>
          </a:prstGeom>
          <a:noFill/>
          <a:ln>
            <a:noFill/>
          </a:ln>
        </p:spPr>
      </p:pic>
      <p:pic>
        <p:nvPicPr>
          <p:cNvPr id="114" name="Google Shape;114;p16"/>
          <p:cNvPicPr preferRelativeResize="0"/>
          <p:nvPr/>
        </p:nvPicPr>
        <p:blipFill>
          <a:blip r:embed="rId8">
            <a:alphaModFix/>
          </a:blip>
          <a:stretch>
            <a:fillRect/>
          </a:stretch>
        </p:blipFill>
        <p:spPr>
          <a:xfrm>
            <a:off x="1977840" y="4109638"/>
            <a:ext cx="143975" cy="191967"/>
          </a:xfrm>
          <a:prstGeom prst="rect">
            <a:avLst/>
          </a:prstGeom>
          <a:noFill/>
          <a:ln>
            <a:noFill/>
          </a:ln>
        </p:spPr>
      </p:pic>
      <p:pic>
        <p:nvPicPr>
          <p:cNvPr id="115" name="Google Shape;115;p16"/>
          <p:cNvPicPr preferRelativeResize="0"/>
          <p:nvPr/>
        </p:nvPicPr>
        <p:blipFill>
          <a:blip r:embed="rId9">
            <a:alphaModFix/>
          </a:blip>
          <a:stretch>
            <a:fillRect/>
          </a:stretch>
        </p:blipFill>
        <p:spPr>
          <a:xfrm>
            <a:off x="1977840" y="4335690"/>
            <a:ext cx="143975" cy="190047"/>
          </a:xfrm>
          <a:prstGeom prst="rect">
            <a:avLst/>
          </a:prstGeom>
          <a:noFill/>
          <a:ln>
            <a:noFill/>
          </a:ln>
        </p:spPr>
      </p:pic>
      <p:cxnSp>
        <p:nvCxnSpPr>
          <p:cNvPr id="116" name="Google Shape;116;p16"/>
          <p:cNvCxnSpPr/>
          <p:nvPr/>
        </p:nvCxnSpPr>
        <p:spPr>
          <a:xfrm flipH="1" rot="10800000">
            <a:off x="2186500" y="4199450"/>
            <a:ext cx="150300" cy="3900"/>
          </a:xfrm>
          <a:prstGeom prst="straightConnector1">
            <a:avLst/>
          </a:prstGeom>
          <a:noFill/>
          <a:ln cap="flat" cmpd="sng" w="19050">
            <a:solidFill>
              <a:srgbClr val="B7B7B7"/>
            </a:solidFill>
            <a:prstDash val="solid"/>
            <a:round/>
            <a:headEnd len="med" w="med" type="none"/>
            <a:tailEnd len="med" w="med" type="stealth"/>
          </a:ln>
        </p:spPr>
      </p:cxnSp>
      <p:sp>
        <p:nvSpPr>
          <p:cNvPr id="117" name="Google Shape;117;p16"/>
          <p:cNvSpPr/>
          <p:nvPr/>
        </p:nvSpPr>
        <p:spPr>
          <a:xfrm>
            <a:off x="2447425" y="3900850"/>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 name="Google Shape;118;p16"/>
          <p:cNvSpPr/>
          <p:nvPr/>
        </p:nvSpPr>
        <p:spPr>
          <a:xfrm>
            <a:off x="2583375" y="3900850"/>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 name="Google Shape;119;p16"/>
          <p:cNvSpPr/>
          <p:nvPr/>
        </p:nvSpPr>
        <p:spPr>
          <a:xfrm>
            <a:off x="2719325" y="3900850"/>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 name="Google Shape;120;p16"/>
          <p:cNvSpPr/>
          <p:nvPr/>
        </p:nvSpPr>
        <p:spPr>
          <a:xfrm>
            <a:off x="2389325" y="4034325"/>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 name="Google Shape;121;p16"/>
          <p:cNvSpPr/>
          <p:nvPr/>
        </p:nvSpPr>
        <p:spPr>
          <a:xfrm>
            <a:off x="2525425" y="4034325"/>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 name="Google Shape;122;p16"/>
          <p:cNvSpPr/>
          <p:nvPr/>
        </p:nvSpPr>
        <p:spPr>
          <a:xfrm>
            <a:off x="2661525" y="4034325"/>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 name="Google Shape;123;p16"/>
          <p:cNvSpPr/>
          <p:nvPr/>
        </p:nvSpPr>
        <p:spPr>
          <a:xfrm>
            <a:off x="2797625" y="4034325"/>
            <a:ext cx="78000" cy="75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24" name="Google Shape;124;p16"/>
          <p:cNvCxnSpPr/>
          <p:nvPr/>
        </p:nvCxnSpPr>
        <p:spPr>
          <a:xfrm flipH="1" rot="10800000">
            <a:off x="2426875" y="3942475"/>
            <a:ext cx="65700" cy="114000"/>
          </a:xfrm>
          <a:prstGeom prst="straightConnector1">
            <a:avLst/>
          </a:prstGeom>
          <a:noFill/>
          <a:ln cap="flat" cmpd="sng" w="9525">
            <a:solidFill>
              <a:srgbClr val="B7B7B7"/>
            </a:solidFill>
            <a:prstDash val="solid"/>
            <a:round/>
            <a:headEnd len="med" w="med" type="none"/>
            <a:tailEnd len="med" w="med" type="none"/>
          </a:ln>
        </p:spPr>
      </p:cxnSp>
      <p:cxnSp>
        <p:nvCxnSpPr>
          <p:cNvPr id="125" name="Google Shape;125;p16"/>
          <p:cNvCxnSpPr/>
          <p:nvPr/>
        </p:nvCxnSpPr>
        <p:spPr>
          <a:xfrm flipH="1" rot="10800000">
            <a:off x="2560625" y="3942475"/>
            <a:ext cx="65700" cy="11400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6"/>
          <p:cNvCxnSpPr/>
          <p:nvPr/>
        </p:nvCxnSpPr>
        <p:spPr>
          <a:xfrm flipH="1" rot="10800000">
            <a:off x="2696650" y="3942475"/>
            <a:ext cx="65700" cy="11400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6"/>
          <p:cNvCxnSpPr/>
          <p:nvPr/>
        </p:nvCxnSpPr>
        <p:spPr>
          <a:xfrm rot="10800000">
            <a:off x="2774725" y="3961850"/>
            <a:ext cx="58200" cy="11370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6"/>
          <p:cNvCxnSpPr/>
          <p:nvPr/>
        </p:nvCxnSpPr>
        <p:spPr>
          <a:xfrm rot="10800000">
            <a:off x="2632388" y="3942625"/>
            <a:ext cx="58200" cy="11370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6"/>
          <p:cNvCxnSpPr/>
          <p:nvPr/>
        </p:nvCxnSpPr>
        <p:spPr>
          <a:xfrm rot="10800000">
            <a:off x="2484875" y="3942625"/>
            <a:ext cx="58200" cy="11370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6"/>
          <p:cNvCxnSpPr>
            <a:stCxn id="122" idx="6"/>
          </p:cNvCxnSpPr>
          <p:nvPr/>
        </p:nvCxnSpPr>
        <p:spPr>
          <a:xfrm rot="10800000">
            <a:off x="2508825" y="3942675"/>
            <a:ext cx="230700" cy="12930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6"/>
          <p:cNvCxnSpPr/>
          <p:nvPr/>
        </p:nvCxnSpPr>
        <p:spPr>
          <a:xfrm rot="10800000">
            <a:off x="2614150" y="3934825"/>
            <a:ext cx="230700" cy="129300"/>
          </a:xfrm>
          <a:prstGeom prst="straightConnector1">
            <a:avLst/>
          </a:prstGeom>
          <a:noFill/>
          <a:ln cap="flat" cmpd="sng" w="9525">
            <a:solidFill>
              <a:srgbClr val="B7B7B7"/>
            </a:solidFill>
            <a:prstDash val="solid"/>
            <a:round/>
            <a:headEnd len="med" w="med" type="none"/>
            <a:tailEnd len="med" w="med" type="none"/>
          </a:ln>
        </p:spPr>
      </p:cxnSp>
      <p:cxnSp>
        <p:nvCxnSpPr>
          <p:cNvPr id="132" name="Google Shape;132;p16"/>
          <p:cNvCxnSpPr/>
          <p:nvPr/>
        </p:nvCxnSpPr>
        <p:spPr>
          <a:xfrm flipH="1" rot="10800000">
            <a:off x="2564900" y="3945913"/>
            <a:ext cx="210900" cy="10710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16"/>
          <p:cNvCxnSpPr/>
          <p:nvPr/>
        </p:nvCxnSpPr>
        <p:spPr>
          <a:xfrm flipH="1" rot="10800000">
            <a:off x="2415450" y="3953763"/>
            <a:ext cx="210900" cy="10710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6"/>
          <p:cNvCxnSpPr/>
          <p:nvPr/>
        </p:nvCxnSpPr>
        <p:spPr>
          <a:xfrm flipH="1" rot="10800000">
            <a:off x="2433275" y="3953275"/>
            <a:ext cx="320400" cy="9240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6"/>
          <p:cNvCxnSpPr/>
          <p:nvPr/>
        </p:nvCxnSpPr>
        <p:spPr>
          <a:xfrm>
            <a:off x="2497700" y="3952825"/>
            <a:ext cx="345300" cy="9330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6"/>
          <p:cNvCxnSpPr>
            <a:stCxn id="137" idx="2"/>
          </p:cNvCxnSpPr>
          <p:nvPr/>
        </p:nvCxnSpPr>
        <p:spPr>
          <a:xfrm flipH="1" rot="10800000">
            <a:off x="2624165" y="4203332"/>
            <a:ext cx="2100" cy="29220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6"/>
          <p:cNvCxnSpPr/>
          <p:nvPr/>
        </p:nvCxnSpPr>
        <p:spPr>
          <a:xfrm flipH="1" rot="10800000">
            <a:off x="2425625" y="4454725"/>
            <a:ext cx="394500" cy="2100"/>
          </a:xfrm>
          <a:prstGeom prst="straightConnector1">
            <a:avLst/>
          </a:prstGeom>
          <a:noFill/>
          <a:ln cap="flat" cmpd="sng" w="9525">
            <a:solidFill>
              <a:srgbClr val="B7B7B7"/>
            </a:solidFill>
            <a:prstDash val="solid"/>
            <a:round/>
            <a:headEnd len="med" w="med" type="none"/>
            <a:tailEnd len="med" w="med" type="none"/>
          </a:ln>
        </p:spPr>
      </p:cxnSp>
      <p:cxnSp>
        <p:nvCxnSpPr>
          <p:cNvPr id="139" name="Google Shape;139;p16"/>
          <p:cNvCxnSpPr/>
          <p:nvPr/>
        </p:nvCxnSpPr>
        <p:spPr>
          <a:xfrm flipH="1" rot="10800000">
            <a:off x="2425625" y="4218375"/>
            <a:ext cx="384600" cy="242400"/>
          </a:xfrm>
          <a:prstGeom prst="curvedConnector3">
            <a:avLst>
              <a:gd fmla="val 50247" name="adj1"/>
            </a:avLst>
          </a:prstGeom>
          <a:noFill/>
          <a:ln cap="flat" cmpd="sng" w="9525">
            <a:solidFill>
              <a:srgbClr val="6AA84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cxnSp>
        <p:nvCxnSpPr>
          <p:cNvPr id="1267" name="Google Shape;1267;p52"/>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cxnSp>
        <p:nvCxnSpPr>
          <p:cNvPr id="1268" name="Google Shape;1268;p52"/>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269" name="Google Shape;1269;p52"/>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270" name="Google Shape;1270;p52"/>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1" name="Google Shape;1271;p52"/>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272" name="Google Shape;1272;p52"/>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B C _        B C _</a:t>
            </a:r>
            <a:endParaRPr/>
          </a:p>
        </p:txBody>
      </p:sp>
      <p:sp>
        <p:nvSpPr>
          <p:cNvPr id="1273" name="Google Shape;1273;p52"/>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4" name="Google Shape;1274;p52"/>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5" name="Google Shape;1275;p52"/>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6" name="Google Shape;1276;p52"/>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7" name="Google Shape;1277;p52"/>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8" name="Google Shape;1278;p52"/>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79" name="Google Shape;1279;p52"/>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0" name="Google Shape;1280;p52"/>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1" name="Google Shape;1281;p52"/>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2" name="Google Shape;1282;p52"/>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3" name="Google Shape;1283;p52"/>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4" name="Google Shape;1284;p52"/>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5" name="Google Shape;1285;p52"/>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6" name="Google Shape;1286;p52"/>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7" name="Google Shape;1287;p52"/>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8" name="Google Shape;1288;p52"/>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9" name="Google Shape;1289;p52"/>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0" name="Google Shape;1290;p52"/>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1" name="Google Shape;1291;p52"/>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2" name="Google Shape;1292;p52"/>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3" name="Google Shape;1293;p52"/>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4" name="Google Shape;1294;p52"/>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5" name="Google Shape;1295;p52"/>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6" name="Google Shape;1296;p52"/>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7" name="Google Shape;1297;p52"/>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8" name="Google Shape;1298;p52"/>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9" name="Google Shape;1299;p52"/>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0" name="Google Shape;1300;p52"/>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1" name="Google Shape;1301;p52"/>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2" name="Google Shape;1302;p52"/>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3" name="Google Shape;1303;p52"/>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4" name="Google Shape;1304;p52"/>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5" name="Google Shape;1305;p52"/>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6" name="Google Shape;1306;p52"/>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07" name="Google Shape;1307;p52"/>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308" name="Google Shape;1308;p52"/>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cxnSp>
        <p:nvCxnSpPr>
          <p:cNvPr id="1313" name="Google Shape;1313;p53"/>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314" name="Google Shape;1314;p53"/>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315" name="Google Shape;1315;p53"/>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16" name="Google Shape;1316;p53"/>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317" name="Google Shape;1317;p53"/>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_ _ D        _ _ D</a:t>
            </a:r>
            <a:endParaRPr/>
          </a:p>
        </p:txBody>
      </p:sp>
      <p:sp>
        <p:nvSpPr>
          <p:cNvPr id="1318" name="Google Shape;1318;p53"/>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19" name="Google Shape;1319;p53"/>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0" name="Google Shape;1320;p53"/>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1" name="Google Shape;1321;p53"/>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2" name="Google Shape;1322;p53"/>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3" name="Google Shape;1323;p53"/>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4" name="Google Shape;1324;p53"/>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5" name="Google Shape;1325;p53"/>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6" name="Google Shape;1326;p53"/>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7" name="Google Shape;1327;p53"/>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8" name="Google Shape;1328;p53"/>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29" name="Google Shape;1329;p53"/>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0" name="Google Shape;1330;p53"/>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1" name="Google Shape;1331;p53"/>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2" name="Google Shape;1332;p53"/>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3" name="Google Shape;1333;p53"/>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4" name="Google Shape;1334;p53"/>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5" name="Google Shape;1335;p53"/>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6" name="Google Shape;1336;p53"/>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7" name="Google Shape;1337;p53"/>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8" name="Google Shape;1338;p53"/>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9" name="Google Shape;1339;p53"/>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0" name="Google Shape;1340;p53"/>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1" name="Google Shape;1341;p53"/>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2" name="Google Shape;1342;p53"/>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3" name="Google Shape;1343;p53"/>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4" name="Google Shape;1344;p53"/>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5" name="Google Shape;1345;p53"/>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6" name="Google Shape;1346;p53"/>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7" name="Google Shape;1347;p53"/>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8" name="Google Shape;1348;p53"/>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49" name="Google Shape;1349;p53"/>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0" name="Google Shape;1350;p53"/>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1" name="Google Shape;1351;p53"/>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2" name="Google Shape;1352;p53"/>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353" name="Google Shape;1353;p53"/>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cxnSp>
        <p:nvCxnSpPr>
          <p:cNvPr id="1354" name="Google Shape;1354;p53"/>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cxnSp>
        <p:nvCxnSpPr>
          <p:cNvPr id="1359" name="Google Shape;1359;p54"/>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360" name="Google Shape;1360;p54"/>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361" name="Google Shape;1361;p54"/>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2" name="Google Shape;1362;p54"/>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363" name="Google Shape;1363;p54"/>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_ C _        _ C _</a:t>
            </a:r>
            <a:endParaRPr/>
          </a:p>
        </p:txBody>
      </p:sp>
      <p:sp>
        <p:nvSpPr>
          <p:cNvPr id="1364" name="Google Shape;1364;p54"/>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5" name="Google Shape;1365;p54"/>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6" name="Google Shape;1366;p54"/>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7" name="Google Shape;1367;p54"/>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8" name="Google Shape;1368;p54"/>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9" name="Google Shape;1369;p54"/>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0" name="Google Shape;1370;p54"/>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1" name="Google Shape;1371;p54"/>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2" name="Google Shape;1372;p54"/>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3" name="Google Shape;1373;p54"/>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4" name="Google Shape;1374;p54"/>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5" name="Google Shape;1375;p54"/>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6" name="Google Shape;1376;p54"/>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7" name="Google Shape;1377;p54"/>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8" name="Google Shape;1378;p54"/>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79" name="Google Shape;1379;p54"/>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0" name="Google Shape;1380;p54"/>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1" name="Google Shape;1381;p54"/>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2" name="Google Shape;1382;p54"/>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3" name="Google Shape;1383;p54"/>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4" name="Google Shape;1384;p54"/>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5" name="Google Shape;1385;p54"/>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6" name="Google Shape;1386;p54"/>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7" name="Google Shape;1387;p54"/>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8" name="Google Shape;1388;p54"/>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9" name="Google Shape;1389;p54"/>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0" name="Google Shape;1390;p54"/>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1" name="Google Shape;1391;p54"/>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2" name="Google Shape;1392;p54"/>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3" name="Google Shape;1393;p54"/>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4" name="Google Shape;1394;p54"/>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5" name="Google Shape;1395;p54"/>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6" name="Google Shape;1396;p54"/>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7" name="Google Shape;1397;p54"/>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98" name="Google Shape;1398;p54"/>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399" name="Google Shape;1399;p54"/>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cxnSp>
        <p:nvCxnSpPr>
          <p:cNvPr id="1400" name="Google Shape;1400;p54"/>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cxnSp>
        <p:nvCxnSpPr>
          <p:cNvPr id="1405" name="Google Shape;1405;p55"/>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cxnSp>
        <p:nvCxnSpPr>
          <p:cNvPr id="1406" name="Google Shape;1406;p55"/>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407" name="Google Shape;1407;p55"/>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408" name="Google Shape;1408;p55"/>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09" name="Google Shape;1409;p55"/>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410" name="Google Shape;1410;p55"/>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B _ _        B _ _</a:t>
            </a:r>
            <a:endParaRPr/>
          </a:p>
        </p:txBody>
      </p:sp>
      <p:sp>
        <p:nvSpPr>
          <p:cNvPr id="1411" name="Google Shape;1411;p55"/>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2" name="Google Shape;1412;p55"/>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3" name="Google Shape;1413;p55"/>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4" name="Google Shape;1414;p55"/>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5" name="Google Shape;1415;p55"/>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6" name="Google Shape;1416;p55"/>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7" name="Google Shape;1417;p55"/>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8" name="Google Shape;1418;p55"/>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19" name="Google Shape;1419;p55"/>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0" name="Google Shape;1420;p55"/>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1" name="Google Shape;1421;p55"/>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2" name="Google Shape;1422;p55"/>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3" name="Google Shape;1423;p55"/>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4" name="Google Shape;1424;p55"/>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5" name="Google Shape;1425;p55"/>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6" name="Google Shape;1426;p55"/>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7" name="Google Shape;1427;p55"/>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8" name="Google Shape;1428;p55"/>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29" name="Google Shape;1429;p55"/>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0" name="Google Shape;1430;p55"/>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1" name="Google Shape;1431;p55"/>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2" name="Google Shape;1432;p55"/>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3" name="Google Shape;1433;p55"/>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4" name="Google Shape;1434;p55"/>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5" name="Google Shape;1435;p55"/>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6" name="Google Shape;1436;p55"/>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7" name="Google Shape;1437;p55"/>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8" name="Google Shape;1438;p55"/>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39" name="Google Shape;1439;p55"/>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0" name="Google Shape;1440;p55"/>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1" name="Google Shape;1441;p55"/>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2" name="Google Shape;1442;p55"/>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3" name="Google Shape;1443;p55"/>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4" name="Google Shape;1444;p55"/>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45" name="Google Shape;1445;p55"/>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446" name="Google Shape;1446;p55"/>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cxnSp>
        <p:nvCxnSpPr>
          <p:cNvPr id="1451" name="Google Shape;1451;p56"/>
          <p:cNvCxnSpPr/>
          <p:nvPr/>
        </p:nvCxnSpPr>
        <p:spPr>
          <a:xfrm>
            <a:off x="8004100" y="4231500"/>
            <a:ext cx="281100" cy="255600"/>
          </a:xfrm>
          <a:prstGeom prst="straightConnector1">
            <a:avLst/>
          </a:prstGeom>
          <a:noFill/>
          <a:ln cap="flat" cmpd="sng" w="19050">
            <a:solidFill>
              <a:srgbClr val="B7B7B7"/>
            </a:solidFill>
            <a:prstDash val="solid"/>
            <a:round/>
            <a:headEnd len="med" w="med" type="none"/>
            <a:tailEnd len="med" w="med" type="none"/>
          </a:ln>
        </p:spPr>
      </p:cxnSp>
      <p:cxnSp>
        <p:nvCxnSpPr>
          <p:cNvPr id="1452" name="Google Shape;1452;p56"/>
          <p:cNvCxnSpPr/>
          <p:nvPr/>
        </p:nvCxnSpPr>
        <p:spPr>
          <a:xfrm flipH="1">
            <a:off x="6580875" y="4235150"/>
            <a:ext cx="602100" cy="222600"/>
          </a:xfrm>
          <a:prstGeom prst="straightConnector1">
            <a:avLst/>
          </a:prstGeom>
          <a:noFill/>
          <a:ln cap="flat" cmpd="sng" w="19050">
            <a:solidFill>
              <a:srgbClr val="B7B7B7"/>
            </a:solidFill>
            <a:prstDash val="solid"/>
            <a:round/>
            <a:headEnd len="med" w="med" type="none"/>
            <a:tailEnd len="med" w="med" type="none"/>
          </a:ln>
        </p:spPr>
      </p:cxnSp>
      <p:sp>
        <p:nvSpPr>
          <p:cNvPr id="1453" name="Google Shape;1453;p56"/>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54" name="Google Shape;1454;p56"/>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455" name="Google Shape;1455;p56"/>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160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br>
              <a:rPr lang="en-GB"/>
            </a:br>
            <a:r>
              <a:rPr lang="en-GB"/>
              <a:t>													        A _ _ _        _ _ _</a:t>
            </a:r>
            <a:endParaRPr/>
          </a:p>
        </p:txBody>
      </p:sp>
      <p:sp>
        <p:nvSpPr>
          <p:cNvPr id="1456" name="Google Shape;1456;p56"/>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57" name="Google Shape;1457;p56"/>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58" name="Google Shape;1458;p56"/>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59" name="Google Shape;1459;p56"/>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0" name="Google Shape;1460;p56"/>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1" name="Google Shape;1461;p56"/>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2" name="Google Shape;1462;p56"/>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3" name="Google Shape;1463;p56"/>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4" name="Google Shape;1464;p56"/>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5" name="Google Shape;1465;p56"/>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6" name="Google Shape;1466;p56"/>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7" name="Google Shape;1467;p56"/>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8" name="Google Shape;1468;p56"/>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69" name="Google Shape;1469;p56"/>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0" name="Google Shape;1470;p56"/>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1" name="Google Shape;1471;p56"/>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2" name="Google Shape;1472;p56"/>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3" name="Google Shape;1473;p56"/>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4" name="Google Shape;1474;p56"/>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5" name="Google Shape;1475;p56"/>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6" name="Google Shape;1476;p56"/>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7" name="Google Shape;1477;p56"/>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8" name="Google Shape;1478;p56"/>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79" name="Google Shape;1479;p56"/>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0" name="Google Shape;1480;p56"/>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1" name="Google Shape;1481;p56"/>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2" name="Google Shape;1482;p56"/>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3" name="Google Shape;1483;p56"/>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4" name="Google Shape;1484;p56"/>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5" name="Google Shape;1485;p56"/>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6" name="Google Shape;1486;p56"/>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7" name="Google Shape;1487;p56"/>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8" name="Google Shape;1488;p56"/>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9" name="Google Shape;1489;p56"/>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90" name="Google Shape;1490;p56"/>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491" name="Google Shape;1491;p56"/>
          <p:cNvCxnSpPr/>
          <p:nvPr/>
        </p:nvCxnSpPr>
        <p:spPr>
          <a:xfrm flipH="1">
            <a:off x="7398300" y="4238800"/>
            <a:ext cx="21900" cy="251700"/>
          </a:xfrm>
          <a:prstGeom prst="straightConnector1">
            <a:avLst/>
          </a:prstGeom>
          <a:noFill/>
          <a:ln cap="flat" cmpd="sng" w="19050">
            <a:solidFill>
              <a:srgbClr val="B7B7B7"/>
            </a:solidFill>
            <a:prstDash val="solid"/>
            <a:round/>
            <a:headEnd len="med" w="med" type="none"/>
            <a:tailEnd len="med" w="med" type="none"/>
          </a:ln>
        </p:spPr>
      </p:cxnSp>
      <p:cxnSp>
        <p:nvCxnSpPr>
          <p:cNvPr id="1492" name="Google Shape;1492;p56"/>
          <p:cNvCxnSpPr/>
          <p:nvPr/>
        </p:nvCxnSpPr>
        <p:spPr>
          <a:xfrm flipH="1">
            <a:off x="7727000" y="4227850"/>
            <a:ext cx="39900" cy="2520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57"/>
          <p:cNvSpPr/>
          <p:nvPr/>
        </p:nvSpPr>
        <p:spPr>
          <a:xfrm>
            <a:off x="346675" y="2705675"/>
            <a:ext cx="54531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98" name="Google Shape;1498;p57"/>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SHapley Additive exPlanations (SHAP)</a:t>
            </a:r>
            <a:endParaRPr/>
          </a:p>
        </p:txBody>
      </p:sp>
      <p:sp>
        <p:nvSpPr>
          <p:cNvPr id="1499" name="Google Shape;1499;p57"/>
          <p:cNvSpPr txBox="1"/>
          <p:nvPr>
            <p:ph idx="1" type="body"/>
          </p:nvPr>
        </p:nvSpPr>
        <p:spPr>
          <a:xfrm>
            <a:off x="311700" y="1152475"/>
            <a:ext cx="8681400" cy="39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compute the </a:t>
            </a:r>
            <a:r>
              <a:rPr b="1" lang="en-GB"/>
              <a:t>contribution of each feature</a:t>
            </a:r>
            <a:r>
              <a:rPr lang="en-GB"/>
              <a:t> to the model prediction </a:t>
            </a:r>
            <a:r>
              <a:rPr b="1" lang="en-GB"/>
              <a:t>for some specific input</a:t>
            </a:r>
            <a:r>
              <a:rPr lang="en-GB"/>
              <a:t>.</a:t>
            </a:r>
            <a:endParaRPr/>
          </a:p>
          <a:p>
            <a:pPr indent="457200" lvl="0" marL="0" rtl="0" algn="l">
              <a:spcBef>
                <a:spcPts val="1600"/>
              </a:spcBef>
              <a:spcAft>
                <a:spcPts val="0"/>
              </a:spcAft>
              <a:buNone/>
            </a:pPr>
            <a:r>
              <a:rPr lang="en-GB"/>
              <a:t>           feature A  feature B  feature C  feature D  label		       A    </a:t>
            </a:r>
            <a:r>
              <a:rPr lang="en-GB" sz="1200"/>
              <a:t> </a:t>
            </a:r>
            <a:r>
              <a:rPr lang="en-GB"/>
              <a:t>B    </a:t>
            </a:r>
            <a:r>
              <a:rPr lang="en-GB" sz="1100"/>
              <a:t> </a:t>
            </a:r>
            <a:r>
              <a:rPr lang="en-GB"/>
              <a:t>C   </a:t>
            </a:r>
            <a:r>
              <a:rPr lang="en-GB" sz="800"/>
              <a:t> </a:t>
            </a:r>
            <a:r>
              <a:rPr lang="en-GB"/>
              <a:t> D</a:t>
            </a:r>
            <a:br>
              <a:rPr lang="en-GB"/>
            </a:br>
            <a:r>
              <a:rPr lang="en-GB"/>
              <a:t>sample 1												2</a:t>
            </a:r>
            <a:br>
              <a:rPr lang="en-GB"/>
            </a:br>
            <a:r>
              <a:rPr lang="en-GB"/>
              <a:t>sample 2</a:t>
            </a:r>
            <a:br>
              <a:rPr lang="en-GB"/>
            </a:br>
            <a:r>
              <a:rPr lang="en-GB"/>
              <a:t>sample 3											   marginal contribution </a:t>
            </a:r>
            <a:r>
              <a:rPr i="1" lang="en-GB"/>
              <a:t>Φ(A)</a:t>
            </a:r>
            <a:r>
              <a:rPr lang="en-GB"/>
              <a:t> </a:t>
            </a:r>
            <a:br>
              <a:rPr lang="en-GB"/>
            </a:br>
            <a:r>
              <a:rPr lang="en-GB"/>
              <a:t>sample 4											   for different feature sets </a:t>
            </a:r>
            <a:r>
              <a:rPr i="1" lang="en-GB"/>
              <a:t>s</a:t>
            </a:r>
            <a:br>
              <a:rPr lang="en-GB"/>
            </a:br>
            <a:r>
              <a:rPr lang="en-GB"/>
              <a:t>sample 5</a:t>
            </a:r>
            <a:br>
              <a:rPr lang="en-GB"/>
            </a:br>
            <a:r>
              <a:rPr lang="en-GB"/>
              <a:t>sample 6												  </a:t>
            </a:r>
            <a:r>
              <a:rPr i="1" lang="en-GB"/>
              <a:t>Φ(A)</a:t>
            </a:r>
            <a:r>
              <a:rPr lang="en-GB"/>
              <a:t> = f(</a:t>
            </a:r>
            <a:r>
              <a:rPr i="1" lang="en-GB"/>
              <a:t>s</a:t>
            </a:r>
            <a:r>
              <a:rPr lang="en-GB" sz="900"/>
              <a:t>+A</a:t>
            </a:r>
            <a:r>
              <a:rPr lang="en-GB"/>
              <a:t>) - f(</a:t>
            </a:r>
            <a:r>
              <a:rPr i="1" lang="en-GB"/>
              <a:t>s</a:t>
            </a:r>
            <a:r>
              <a:rPr lang="en-GB" sz="900"/>
              <a:t>-A</a:t>
            </a:r>
            <a:r>
              <a:rPr lang="en-GB"/>
              <a:t>)</a:t>
            </a:r>
            <a:endParaRPr/>
          </a:p>
          <a:p>
            <a:pPr indent="457200" lvl="0" marL="0" rtl="0" algn="l">
              <a:spcBef>
                <a:spcPts val="1600"/>
              </a:spcBef>
              <a:spcAft>
                <a:spcPts val="1600"/>
              </a:spcAft>
              <a:buNone/>
            </a:pPr>
            <a:r>
              <a:rPr lang="en-GB"/>
              <a:t>Shapley value (contribution): </a:t>
            </a:r>
            <a:r>
              <a:rPr i="1" lang="en-GB"/>
              <a:t>Φ(A)</a:t>
            </a:r>
            <a:r>
              <a:rPr lang="en-GB"/>
              <a:t> </a:t>
            </a:r>
            <a:r>
              <a:rPr i="1" lang="en-GB"/>
              <a:t>= ∑ w</a:t>
            </a:r>
            <a:r>
              <a:rPr i="1" lang="en-GB" sz="900"/>
              <a:t>s</a:t>
            </a:r>
            <a:r>
              <a:rPr i="1" lang="en-GB"/>
              <a:t>Φ</a:t>
            </a:r>
            <a:r>
              <a:rPr i="1" lang="en-GB" sz="900"/>
              <a:t>s</a:t>
            </a:r>
            <a:r>
              <a:rPr i="1" lang="en-GB"/>
              <a:t>(A)</a:t>
            </a:r>
            <a:endParaRPr/>
          </a:p>
        </p:txBody>
      </p:sp>
      <p:sp>
        <p:nvSpPr>
          <p:cNvPr id="1500" name="Google Shape;1500;p57"/>
          <p:cNvSpPr/>
          <p:nvPr/>
        </p:nvSpPr>
        <p:spPr>
          <a:xfrm>
            <a:off x="1472725" y="2434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1" name="Google Shape;1501;p57"/>
          <p:cNvSpPr/>
          <p:nvPr/>
        </p:nvSpPr>
        <p:spPr>
          <a:xfrm>
            <a:off x="1472725" y="2748575"/>
            <a:ext cx="6465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2" name="Google Shape;1502;p57"/>
          <p:cNvSpPr/>
          <p:nvPr/>
        </p:nvSpPr>
        <p:spPr>
          <a:xfrm>
            <a:off x="1472725" y="3062575"/>
            <a:ext cx="646500" cy="18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3" name="Google Shape;1503;p57"/>
          <p:cNvSpPr/>
          <p:nvPr/>
        </p:nvSpPr>
        <p:spPr>
          <a:xfrm>
            <a:off x="1472725" y="3376575"/>
            <a:ext cx="646500" cy="187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4" name="Google Shape;1504;p57"/>
          <p:cNvSpPr/>
          <p:nvPr/>
        </p:nvSpPr>
        <p:spPr>
          <a:xfrm>
            <a:off x="1472725" y="3690575"/>
            <a:ext cx="646500" cy="18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5" name="Google Shape;1505;p57"/>
          <p:cNvSpPr/>
          <p:nvPr/>
        </p:nvSpPr>
        <p:spPr>
          <a:xfrm>
            <a:off x="1472725" y="4004575"/>
            <a:ext cx="646500" cy="187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6" name="Google Shape;1506;p57"/>
          <p:cNvSpPr/>
          <p:nvPr/>
        </p:nvSpPr>
        <p:spPr>
          <a:xfrm>
            <a:off x="2376700" y="2434575"/>
            <a:ext cx="646500" cy="18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7" name="Google Shape;1507;p57"/>
          <p:cNvSpPr/>
          <p:nvPr/>
        </p:nvSpPr>
        <p:spPr>
          <a:xfrm>
            <a:off x="2376700" y="2748575"/>
            <a:ext cx="6465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8" name="Google Shape;1508;p57"/>
          <p:cNvSpPr/>
          <p:nvPr/>
        </p:nvSpPr>
        <p:spPr>
          <a:xfrm>
            <a:off x="2376700" y="3062575"/>
            <a:ext cx="646500" cy="187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9" name="Google Shape;1509;p57"/>
          <p:cNvSpPr/>
          <p:nvPr/>
        </p:nvSpPr>
        <p:spPr>
          <a:xfrm>
            <a:off x="2376700" y="3376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0" name="Google Shape;1510;p57"/>
          <p:cNvSpPr/>
          <p:nvPr/>
        </p:nvSpPr>
        <p:spPr>
          <a:xfrm>
            <a:off x="2376700" y="3690575"/>
            <a:ext cx="646500" cy="187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1" name="Google Shape;1511;p57"/>
          <p:cNvSpPr/>
          <p:nvPr/>
        </p:nvSpPr>
        <p:spPr>
          <a:xfrm>
            <a:off x="2376700" y="4004575"/>
            <a:ext cx="646500" cy="18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2" name="Google Shape;1512;p57"/>
          <p:cNvSpPr/>
          <p:nvPr/>
        </p:nvSpPr>
        <p:spPr>
          <a:xfrm>
            <a:off x="3280675" y="2442600"/>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3" name="Google Shape;1513;p57"/>
          <p:cNvSpPr/>
          <p:nvPr/>
        </p:nvSpPr>
        <p:spPr>
          <a:xfrm>
            <a:off x="3280675" y="2748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4" name="Google Shape;1514;p57"/>
          <p:cNvSpPr/>
          <p:nvPr/>
        </p:nvSpPr>
        <p:spPr>
          <a:xfrm>
            <a:off x="3280675" y="3062575"/>
            <a:ext cx="646500" cy="187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5" name="Google Shape;1515;p57"/>
          <p:cNvSpPr/>
          <p:nvPr/>
        </p:nvSpPr>
        <p:spPr>
          <a:xfrm>
            <a:off x="3280675" y="3376575"/>
            <a:ext cx="646500" cy="18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6" name="Google Shape;1516;p57"/>
          <p:cNvSpPr/>
          <p:nvPr/>
        </p:nvSpPr>
        <p:spPr>
          <a:xfrm>
            <a:off x="3280675" y="3690575"/>
            <a:ext cx="6465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7" name="Google Shape;1517;p57"/>
          <p:cNvSpPr/>
          <p:nvPr/>
        </p:nvSpPr>
        <p:spPr>
          <a:xfrm>
            <a:off x="3280675" y="4004575"/>
            <a:ext cx="646500" cy="1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8" name="Google Shape;1518;p57"/>
          <p:cNvSpPr/>
          <p:nvPr/>
        </p:nvSpPr>
        <p:spPr>
          <a:xfrm>
            <a:off x="4184650" y="243457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19" name="Google Shape;1519;p57"/>
          <p:cNvSpPr/>
          <p:nvPr/>
        </p:nvSpPr>
        <p:spPr>
          <a:xfrm>
            <a:off x="4184650" y="3988525"/>
            <a:ext cx="646500" cy="187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0" name="Google Shape;1520;p57"/>
          <p:cNvSpPr/>
          <p:nvPr/>
        </p:nvSpPr>
        <p:spPr>
          <a:xfrm>
            <a:off x="4184650" y="3690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1" name="Google Shape;1521;p57"/>
          <p:cNvSpPr/>
          <p:nvPr/>
        </p:nvSpPr>
        <p:spPr>
          <a:xfrm>
            <a:off x="4184650" y="2748575"/>
            <a:ext cx="6465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2" name="Google Shape;1522;p57"/>
          <p:cNvSpPr/>
          <p:nvPr/>
        </p:nvSpPr>
        <p:spPr>
          <a:xfrm>
            <a:off x="4184650" y="3062575"/>
            <a:ext cx="646500" cy="187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3" name="Google Shape;1523;p57"/>
          <p:cNvSpPr/>
          <p:nvPr/>
        </p:nvSpPr>
        <p:spPr>
          <a:xfrm>
            <a:off x="4184650" y="3376575"/>
            <a:ext cx="646500" cy="1878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4" name="Google Shape;1524;p57"/>
          <p:cNvSpPr/>
          <p:nvPr/>
        </p:nvSpPr>
        <p:spPr>
          <a:xfrm>
            <a:off x="5088625" y="2442600"/>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5" name="Google Shape;1525;p57"/>
          <p:cNvSpPr/>
          <p:nvPr/>
        </p:nvSpPr>
        <p:spPr>
          <a:xfrm>
            <a:off x="5088625" y="274857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6" name="Google Shape;1526;p57"/>
          <p:cNvSpPr/>
          <p:nvPr/>
        </p:nvSpPr>
        <p:spPr>
          <a:xfrm>
            <a:off x="5088625" y="3988525"/>
            <a:ext cx="646500" cy="18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7" name="Google Shape;1527;p57"/>
          <p:cNvSpPr/>
          <p:nvPr/>
        </p:nvSpPr>
        <p:spPr>
          <a:xfrm>
            <a:off x="5088625" y="3690575"/>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8" name="Google Shape;1528;p57"/>
          <p:cNvSpPr/>
          <p:nvPr/>
        </p:nvSpPr>
        <p:spPr>
          <a:xfrm>
            <a:off x="5088625" y="3368550"/>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29" name="Google Shape;1529;p57"/>
          <p:cNvSpPr/>
          <p:nvPr/>
        </p:nvSpPr>
        <p:spPr>
          <a:xfrm>
            <a:off x="5088625" y="3058563"/>
            <a:ext cx="6465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0" name="Google Shape;1530;p57"/>
          <p:cNvSpPr/>
          <p:nvPr/>
        </p:nvSpPr>
        <p:spPr>
          <a:xfrm>
            <a:off x="6599275" y="2434575"/>
            <a:ext cx="246300" cy="18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1" name="Google Shape;1531;p57"/>
          <p:cNvSpPr/>
          <p:nvPr/>
        </p:nvSpPr>
        <p:spPr>
          <a:xfrm>
            <a:off x="6942175" y="2434575"/>
            <a:ext cx="246300" cy="18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2" name="Google Shape;1532;p57"/>
          <p:cNvSpPr/>
          <p:nvPr/>
        </p:nvSpPr>
        <p:spPr>
          <a:xfrm>
            <a:off x="7285075" y="2434575"/>
            <a:ext cx="246300" cy="187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3" name="Google Shape;1533;p57"/>
          <p:cNvSpPr/>
          <p:nvPr/>
        </p:nvSpPr>
        <p:spPr>
          <a:xfrm>
            <a:off x="7627975" y="2434575"/>
            <a:ext cx="246300" cy="187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4" name="Google Shape;1534;p57"/>
          <p:cNvSpPr/>
          <p:nvPr/>
        </p:nvSpPr>
        <p:spPr>
          <a:xfrm>
            <a:off x="6538675" y="2387625"/>
            <a:ext cx="367500" cy="281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35" name="Google Shape;1535;p57"/>
          <p:cNvSpPr txBox="1"/>
          <p:nvPr/>
        </p:nvSpPr>
        <p:spPr>
          <a:xfrm>
            <a:off x="4143300" y="4632575"/>
            <a:ext cx="428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GB" sz="900">
                <a:solidFill>
                  <a:schemeClr val="lt2"/>
                </a:solidFill>
                <a:latin typeface="Source Sans Pro"/>
                <a:ea typeface="Source Sans Pro"/>
                <a:cs typeface="Source Sans Pro"/>
                <a:sym typeface="Source Sans Pro"/>
              </a:rPr>
              <a:t>s </a:t>
            </a:r>
            <a:r>
              <a:rPr i="1" lang="en-GB" sz="900">
                <a:solidFill>
                  <a:schemeClr val="lt2"/>
                </a:solidFill>
                <a:latin typeface="Source Sans Pro"/>
                <a:ea typeface="Source Sans Pro"/>
                <a:cs typeface="Source Sans Pro"/>
                <a:sym typeface="Source Sans Pro"/>
              </a:rPr>
              <a:t>∈ S</a:t>
            </a:r>
            <a:endParaRPr sz="9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58"/>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SHAP paper</a:t>
            </a:r>
            <a:endParaRPr/>
          </a:p>
        </p:txBody>
      </p:sp>
      <p:pic>
        <p:nvPicPr>
          <p:cNvPr id="1541" name="Google Shape;1541;p58"/>
          <p:cNvPicPr preferRelativeResize="0"/>
          <p:nvPr/>
        </p:nvPicPr>
        <p:blipFill>
          <a:blip r:embed="rId3">
            <a:alphaModFix/>
          </a:blip>
          <a:stretch>
            <a:fillRect/>
          </a:stretch>
        </p:blipFill>
        <p:spPr>
          <a:xfrm>
            <a:off x="1460225" y="1269725"/>
            <a:ext cx="3336850" cy="3560400"/>
          </a:xfrm>
          <a:prstGeom prst="rect">
            <a:avLst/>
          </a:prstGeom>
          <a:noFill/>
          <a:ln>
            <a:noFill/>
          </a:ln>
          <a:effectLst>
            <a:outerShdw blurRad="442913" rotWithShape="0" algn="bl" dir="3600000" dist="95250">
              <a:srgbClr val="000000">
                <a:alpha val="50000"/>
              </a:srgbClr>
            </a:outerShdw>
          </a:effectLst>
        </p:spPr>
      </p:pic>
      <p:pic>
        <p:nvPicPr>
          <p:cNvPr id="1542" name="Google Shape;1542;p58"/>
          <p:cNvPicPr preferRelativeResize="0"/>
          <p:nvPr/>
        </p:nvPicPr>
        <p:blipFill>
          <a:blip r:embed="rId4">
            <a:alphaModFix/>
          </a:blip>
          <a:stretch>
            <a:fillRect/>
          </a:stretch>
        </p:blipFill>
        <p:spPr>
          <a:xfrm>
            <a:off x="4966850" y="1269725"/>
            <a:ext cx="2716915" cy="3560400"/>
          </a:xfrm>
          <a:prstGeom prst="rect">
            <a:avLst/>
          </a:prstGeom>
          <a:noFill/>
          <a:ln>
            <a:noFill/>
          </a:ln>
          <a:effectLst>
            <a:outerShdw blurRad="428625" rotWithShape="0" algn="bl" dir="3420000" dist="95250">
              <a:srgbClr val="000000">
                <a:alpha val="50000"/>
              </a:srgbClr>
            </a:outerShdw>
          </a:effectLst>
        </p:spPr>
      </p:pic>
      <p:sp>
        <p:nvSpPr>
          <p:cNvPr id="1543" name="Google Shape;1543;p58"/>
          <p:cNvSpPr txBox="1"/>
          <p:nvPr/>
        </p:nvSpPr>
        <p:spPr>
          <a:xfrm>
            <a:off x="6154300" y="196825"/>
            <a:ext cx="27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https://arxiv.org/abs/1705.07874</a:t>
            </a:r>
            <a:r>
              <a:rPr lang="en-GB"/>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59"/>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Interpreting SHAP results</a:t>
            </a:r>
            <a:endParaRPr/>
          </a:p>
        </p:txBody>
      </p:sp>
      <p:pic>
        <p:nvPicPr>
          <p:cNvPr id="1549" name="Google Shape;1549;p59"/>
          <p:cNvPicPr preferRelativeResize="0"/>
          <p:nvPr/>
        </p:nvPicPr>
        <p:blipFill>
          <a:blip r:embed="rId3">
            <a:alphaModFix/>
          </a:blip>
          <a:stretch>
            <a:fillRect/>
          </a:stretch>
        </p:blipFill>
        <p:spPr>
          <a:xfrm>
            <a:off x="1868863" y="1152800"/>
            <a:ext cx="5406275" cy="34702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60"/>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Interpreting SHAP results</a:t>
            </a:r>
            <a:endParaRPr/>
          </a:p>
        </p:txBody>
      </p:sp>
      <p:pic>
        <p:nvPicPr>
          <p:cNvPr descr="https://shap.readthedocs.io/en/latest/_images/example_notebooks_api_examples_plots_beeswarm_3_0.png" id="1555" name="Google Shape;1555;p60"/>
          <p:cNvPicPr preferRelativeResize="0"/>
          <p:nvPr/>
        </p:nvPicPr>
        <p:blipFill>
          <a:blip r:embed="rId3">
            <a:alphaModFix/>
          </a:blip>
          <a:stretch>
            <a:fillRect/>
          </a:stretch>
        </p:blipFill>
        <p:spPr>
          <a:xfrm>
            <a:off x="1702513" y="1115000"/>
            <a:ext cx="5899782" cy="3770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61"/>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Interpreting SHAP results</a:t>
            </a:r>
            <a:endParaRPr/>
          </a:p>
        </p:txBody>
      </p:sp>
      <p:pic>
        <p:nvPicPr>
          <p:cNvPr id="1561" name="Google Shape;1561;p61"/>
          <p:cNvPicPr preferRelativeResize="0"/>
          <p:nvPr/>
        </p:nvPicPr>
        <p:blipFill>
          <a:blip r:embed="rId3">
            <a:alphaModFix/>
          </a:blip>
          <a:stretch>
            <a:fillRect/>
          </a:stretch>
        </p:blipFill>
        <p:spPr>
          <a:xfrm>
            <a:off x="1068575" y="1101750"/>
            <a:ext cx="3174256" cy="3770276"/>
          </a:xfrm>
          <a:prstGeom prst="rect">
            <a:avLst/>
          </a:prstGeom>
          <a:noFill/>
          <a:ln>
            <a:noFill/>
          </a:ln>
        </p:spPr>
      </p:pic>
      <p:pic>
        <p:nvPicPr>
          <p:cNvPr id="1562" name="Google Shape;1562;p61"/>
          <p:cNvPicPr preferRelativeResize="0"/>
          <p:nvPr/>
        </p:nvPicPr>
        <p:blipFill>
          <a:blip r:embed="rId4">
            <a:alphaModFix/>
          </a:blip>
          <a:stretch>
            <a:fillRect/>
          </a:stretch>
        </p:blipFill>
        <p:spPr>
          <a:xfrm>
            <a:off x="4329925" y="1527375"/>
            <a:ext cx="4074625" cy="141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145" name="Google Shape;145;p17"/>
          <p:cNvSpPr txBox="1"/>
          <p:nvPr>
            <p:ph idx="1" type="body"/>
          </p:nvPr>
        </p:nvSpPr>
        <p:spPr>
          <a:xfrm>
            <a:off x="311700" y="1152475"/>
            <a:ext cx="8681400" cy="17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data			     Model			                 		Output</a:t>
            </a:r>
            <a:endParaRPr/>
          </a:p>
          <a:p>
            <a:pPr indent="0" lvl="0" marL="0" rtl="0" algn="l">
              <a:spcBef>
                <a:spcPts val="1600"/>
              </a:spcBef>
              <a:spcAft>
                <a:spcPts val="0"/>
              </a:spcAft>
              <a:buNone/>
            </a:pPr>
            <a:r>
              <a:rPr lang="en-GB"/>
              <a:t>												</a:t>
            </a:r>
            <a:r>
              <a:rPr lang="en-GB" sz="1100"/>
              <a:t>71.51%</a:t>
            </a:r>
            <a:r>
              <a:rPr lang="en-GB"/>
              <a:t> “American stafford terrier”</a:t>
            </a:r>
            <a:br>
              <a:rPr lang="en-GB"/>
            </a:br>
            <a:r>
              <a:rPr lang="en-GB"/>
              <a:t>												</a:t>
            </a:r>
            <a:r>
              <a:rPr lang="en-GB" sz="1100"/>
              <a:t>9.01% “Border collie”</a:t>
            </a:r>
            <a:br>
              <a:rPr lang="en-GB" sz="1100"/>
            </a:br>
            <a:r>
              <a:rPr lang="en-GB" sz="1100"/>
              <a:t>												1.54% “Wiener dog”</a:t>
            </a:r>
            <a:br>
              <a:rPr lang="en-GB" sz="1100"/>
            </a:br>
            <a:r>
              <a:rPr lang="en-GB" sz="1100"/>
              <a:t>												…</a:t>
            </a:r>
            <a:endParaRPr sz="1100"/>
          </a:p>
          <a:p>
            <a:pPr indent="0" lvl="0" marL="0" rtl="0" algn="l">
              <a:spcBef>
                <a:spcPts val="1600"/>
              </a:spcBef>
              <a:spcAft>
                <a:spcPts val="1600"/>
              </a:spcAft>
              <a:buNone/>
            </a:pPr>
            <a:r>
              <a:rPr lang="en-GB"/>
              <a:t> </a:t>
            </a:r>
            <a:endParaRPr/>
          </a:p>
        </p:txBody>
      </p:sp>
      <p:cxnSp>
        <p:nvCxnSpPr>
          <p:cNvPr id="146" name="Google Shape;146;p17"/>
          <p:cNvCxnSpPr/>
          <p:nvPr/>
        </p:nvCxnSpPr>
        <p:spPr>
          <a:xfrm>
            <a:off x="2423025" y="1996875"/>
            <a:ext cx="375900" cy="0"/>
          </a:xfrm>
          <a:prstGeom prst="straightConnector1">
            <a:avLst/>
          </a:prstGeom>
          <a:noFill/>
          <a:ln cap="flat" cmpd="sng" w="28575">
            <a:solidFill>
              <a:srgbClr val="666666"/>
            </a:solidFill>
            <a:prstDash val="solid"/>
            <a:round/>
            <a:headEnd len="med" w="med" type="none"/>
            <a:tailEnd len="med" w="med" type="stealth"/>
          </a:ln>
        </p:spPr>
      </p:cxnSp>
      <p:cxnSp>
        <p:nvCxnSpPr>
          <p:cNvPr id="147" name="Google Shape;147;p17"/>
          <p:cNvCxnSpPr/>
          <p:nvPr/>
        </p:nvCxnSpPr>
        <p:spPr>
          <a:xfrm>
            <a:off x="5106525" y="1996875"/>
            <a:ext cx="375900" cy="0"/>
          </a:xfrm>
          <a:prstGeom prst="straightConnector1">
            <a:avLst/>
          </a:prstGeom>
          <a:noFill/>
          <a:ln cap="flat" cmpd="sng" w="28575">
            <a:solidFill>
              <a:srgbClr val="666666"/>
            </a:solidFill>
            <a:prstDash val="solid"/>
            <a:round/>
            <a:headEnd len="med" w="med" type="none"/>
            <a:tailEnd len="med" w="med" type="stealth"/>
          </a:ln>
        </p:spPr>
      </p:cxnSp>
      <p:pic>
        <p:nvPicPr>
          <p:cNvPr id="148" name="Google Shape;148;p17"/>
          <p:cNvPicPr preferRelativeResize="0"/>
          <p:nvPr/>
        </p:nvPicPr>
        <p:blipFill>
          <a:blip r:embed="rId3">
            <a:alphaModFix/>
          </a:blip>
          <a:stretch>
            <a:fillRect/>
          </a:stretch>
        </p:blipFill>
        <p:spPr>
          <a:xfrm>
            <a:off x="4820262" y="2124426"/>
            <a:ext cx="948425" cy="1159201"/>
          </a:xfrm>
          <a:prstGeom prst="rect">
            <a:avLst/>
          </a:prstGeom>
          <a:noFill/>
          <a:ln>
            <a:noFill/>
          </a:ln>
        </p:spPr>
      </p:pic>
      <p:pic>
        <p:nvPicPr>
          <p:cNvPr id="149" name="Google Shape;149;p17"/>
          <p:cNvPicPr preferRelativeResize="0"/>
          <p:nvPr/>
        </p:nvPicPr>
        <p:blipFill>
          <a:blip r:embed="rId4">
            <a:alphaModFix/>
          </a:blip>
          <a:stretch>
            <a:fillRect/>
          </a:stretch>
        </p:blipFill>
        <p:spPr>
          <a:xfrm>
            <a:off x="403025" y="1587374"/>
            <a:ext cx="1898300" cy="1898300"/>
          </a:xfrm>
          <a:prstGeom prst="rect">
            <a:avLst/>
          </a:prstGeom>
          <a:noFill/>
          <a:ln>
            <a:noFill/>
          </a:ln>
        </p:spPr>
      </p:pic>
      <p:sp>
        <p:nvSpPr>
          <p:cNvPr id="150" name="Google Shape;150;p17"/>
          <p:cNvSpPr/>
          <p:nvPr/>
        </p:nvSpPr>
        <p:spPr>
          <a:xfrm>
            <a:off x="2896038"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7"/>
          <p:cNvSpPr/>
          <p:nvPr/>
        </p:nvSpPr>
        <p:spPr>
          <a:xfrm>
            <a:off x="3292210"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7"/>
          <p:cNvSpPr/>
          <p:nvPr/>
        </p:nvSpPr>
        <p:spPr>
          <a:xfrm>
            <a:off x="3688383"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17"/>
          <p:cNvSpPr/>
          <p:nvPr/>
        </p:nvSpPr>
        <p:spPr>
          <a:xfrm>
            <a:off x="4084556"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17"/>
          <p:cNvSpPr/>
          <p:nvPr/>
        </p:nvSpPr>
        <p:spPr>
          <a:xfrm>
            <a:off x="4480729"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7"/>
          <p:cNvSpPr/>
          <p:nvPr/>
        </p:nvSpPr>
        <p:spPr>
          <a:xfrm>
            <a:off x="3281055"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7"/>
          <p:cNvSpPr/>
          <p:nvPr/>
        </p:nvSpPr>
        <p:spPr>
          <a:xfrm>
            <a:off x="3677228"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17"/>
          <p:cNvSpPr/>
          <p:nvPr/>
        </p:nvSpPr>
        <p:spPr>
          <a:xfrm>
            <a:off x="4073401"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17"/>
          <p:cNvSpPr/>
          <p:nvPr/>
        </p:nvSpPr>
        <p:spPr>
          <a:xfrm>
            <a:off x="3461187"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7"/>
          <p:cNvSpPr/>
          <p:nvPr/>
        </p:nvSpPr>
        <p:spPr>
          <a:xfrm>
            <a:off x="3893270"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0" name="Google Shape;160;p17"/>
          <p:cNvCxnSpPr>
            <a:stCxn id="155" idx="0"/>
            <a:endCxn id="150" idx="4"/>
          </p:cNvCxnSpPr>
          <p:nvPr/>
        </p:nvCxnSpPr>
        <p:spPr>
          <a:xfrm rot="10800000">
            <a:off x="3017355"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161" name="Google Shape;161;p17"/>
          <p:cNvCxnSpPr>
            <a:stCxn id="155" idx="0"/>
            <a:endCxn id="151" idx="4"/>
          </p:cNvCxnSpPr>
          <p:nvPr/>
        </p:nvCxnSpPr>
        <p:spPr>
          <a:xfrm flipH="1" rot="10800000">
            <a:off x="3402255"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162" name="Google Shape;162;p17"/>
          <p:cNvCxnSpPr>
            <a:stCxn id="155" idx="0"/>
            <a:endCxn id="152" idx="4"/>
          </p:cNvCxnSpPr>
          <p:nvPr/>
        </p:nvCxnSpPr>
        <p:spPr>
          <a:xfrm flipH="1" rot="10800000">
            <a:off x="3402255"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163" name="Google Shape;163;p17"/>
          <p:cNvCxnSpPr>
            <a:stCxn id="155" idx="0"/>
            <a:endCxn id="153" idx="4"/>
          </p:cNvCxnSpPr>
          <p:nvPr/>
        </p:nvCxnSpPr>
        <p:spPr>
          <a:xfrm flipH="1" rot="10800000">
            <a:off x="3402255"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164" name="Google Shape;164;p17"/>
          <p:cNvCxnSpPr>
            <a:stCxn id="155" idx="0"/>
            <a:endCxn id="154" idx="4"/>
          </p:cNvCxnSpPr>
          <p:nvPr/>
        </p:nvCxnSpPr>
        <p:spPr>
          <a:xfrm flipH="1" rot="10800000">
            <a:off x="3402255" y="2473373"/>
            <a:ext cx="1199700" cy="403800"/>
          </a:xfrm>
          <a:prstGeom prst="straightConnector1">
            <a:avLst/>
          </a:prstGeom>
          <a:noFill/>
          <a:ln cap="flat" cmpd="sng" w="28575">
            <a:solidFill>
              <a:srgbClr val="999999"/>
            </a:solidFill>
            <a:prstDash val="solid"/>
            <a:round/>
            <a:headEnd len="med" w="med" type="none"/>
            <a:tailEnd len="med" w="med" type="stealth"/>
          </a:ln>
        </p:spPr>
      </p:cxnSp>
      <p:cxnSp>
        <p:nvCxnSpPr>
          <p:cNvPr id="165" name="Google Shape;165;p17"/>
          <p:cNvCxnSpPr>
            <a:stCxn id="156" idx="0"/>
            <a:endCxn id="150" idx="4"/>
          </p:cNvCxnSpPr>
          <p:nvPr/>
        </p:nvCxnSpPr>
        <p:spPr>
          <a:xfrm rot="10800000">
            <a:off x="3017228"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166" name="Google Shape;166;p17"/>
          <p:cNvCxnSpPr>
            <a:stCxn id="156" idx="0"/>
            <a:endCxn id="151" idx="4"/>
          </p:cNvCxnSpPr>
          <p:nvPr/>
        </p:nvCxnSpPr>
        <p:spPr>
          <a:xfrm rot="10800000">
            <a:off x="3413528"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167" name="Google Shape;167;p17"/>
          <p:cNvCxnSpPr>
            <a:stCxn id="156" idx="0"/>
            <a:endCxn id="152" idx="4"/>
          </p:cNvCxnSpPr>
          <p:nvPr/>
        </p:nvCxnSpPr>
        <p:spPr>
          <a:xfrm flipH="1" rot="10800000">
            <a:off x="3798428"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168" name="Google Shape;168;p17"/>
          <p:cNvCxnSpPr>
            <a:stCxn id="156" idx="0"/>
            <a:endCxn id="153" idx="4"/>
          </p:cNvCxnSpPr>
          <p:nvPr/>
        </p:nvCxnSpPr>
        <p:spPr>
          <a:xfrm flipH="1" rot="10800000">
            <a:off x="3798428"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169" name="Google Shape;169;p17"/>
          <p:cNvCxnSpPr>
            <a:stCxn id="156" idx="0"/>
            <a:endCxn id="154" idx="4"/>
          </p:cNvCxnSpPr>
          <p:nvPr/>
        </p:nvCxnSpPr>
        <p:spPr>
          <a:xfrm flipH="1" rot="10800000">
            <a:off x="3798428"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170" name="Google Shape;170;p17"/>
          <p:cNvCxnSpPr>
            <a:stCxn id="157" idx="0"/>
            <a:endCxn id="154" idx="4"/>
          </p:cNvCxnSpPr>
          <p:nvPr/>
        </p:nvCxnSpPr>
        <p:spPr>
          <a:xfrm flipH="1" rot="10800000">
            <a:off x="4194601"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171" name="Google Shape;171;p17"/>
          <p:cNvCxnSpPr>
            <a:stCxn id="157" idx="0"/>
            <a:endCxn id="153" idx="4"/>
          </p:cNvCxnSpPr>
          <p:nvPr/>
        </p:nvCxnSpPr>
        <p:spPr>
          <a:xfrm flipH="1" rot="10800000">
            <a:off x="4194601"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172" name="Google Shape;172;p17"/>
          <p:cNvCxnSpPr>
            <a:stCxn id="157" idx="0"/>
            <a:endCxn id="152" idx="4"/>
          </p:cNvCxnSpPr>
          <p:nvPr/>
        </p:nvCxnSpPr>
        <p:spPr>
          <a:xfrm rot="10800000">
            <a:off x="3809701"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173" name="Google Shape;173;p17"/>
          <p:cNvCxnSpPr>
            <a:stCxn id="157" idx="0"/>
            <a:endCxn id="151" idx="4"/>
          </p:cNvCxnSpPr>
          <p:nvPr/>
        </p:nvCxnSpPr>
        <p:spPr>
          <a:xfrm rot="10800000">
            <a:off x="3413401"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174" name="Google Shape;174;p17"/>
          <p:cNvCxnSpPr>
            <a:stCxn id="157" idx="0"/>
            <a:endCxn id="150" idx="4"/>
          </p:cNvCxnSpPr>
          <p:nvPr/>
        </p:nvCxnSpPr>
        <p:spPr>
          <a:xfrm rot="10800000">
            <a:off x="3017101" y="2473373"/>
            <a:ext cx="1177500" cy="403800"/>
          </a:xfrm>
          <a:prstGeom prst="straightConnector1">
            <a:avLst/>
          </a:prstGeom>
          <a:noFill/>
          <a:ln cap="flat" cmpd="sng" w="28575">
            <a:solidFill>
              <a:srgbClr val="999999"/>
            </a:solidFill>
            <a:prstDash val="solid"/>
            <a:round/>
            <a:headEnd len="med" w="med" type="none"/>
            <a:tailEnd len="med" w="med" type="stealth"/>
          </a:ln>
        </p:spPr>
      </p:cxnSp>
      <p:cxnSp>
        <p:nvCxnSpPr>
          <p:cNvPr id="175" name="Google Shape;175;p17"/>
          <p:cNvCxnSpPr>
            <a:stCxn id="150" idx="0"/>
            <a:endCxn id="158" idx="4"/>
          </p:cNvCxnSpPr>
          <p:nvPr/>
        </p:nvCxnSpPr>
        <p:spPr>
          <a:xfrm flipH="1" rot="10800000">
            <a:off x="3017238" y="1828474"/>
            <a:ext cx="565200" cy="403800"/>
          </a:xfrm>
          <a:prstGeom prst="straightConnector1">
            <a:avLst/>
          </a:prstGeom>
          <a:noFill/>
          <a:ln cap="flat" cmpd="sng" w="28575">
            <a:solidFill>
              <a:srgbClr val="999999"/>
            </a:solidFill>
            <a:prstDash val="solid"/>
            <a:round/>
            <a:headEnd len="med" w="med" type="none"/>
            <a:tailEnd len="med" w="med" type="stealth"/>
          </a:ln>
        </p:spPr>
      </p:cxnSp>
      <p:cxnSp>
        <p:nvCxnSpPr>
          <p:cNvPr id="176" name="Google Shape;176;p17"/>
          <p:cNvCxnSpPr>
            <a:stCxn id="154" idx="0"/>
            <a:endCxn id="158" idx="4"/>
          </p:cNvCxnSpPr>
          <p:nvPr/>
        </p:nvCxnSpPr>
        <p:spPr>
          <a:xfrm rot="10800000">
            <a:off x="3582529" y="1828474"/>
            <a:ext cx="1019400" cy="403800"/>
          </a:xfrm>
          <a:prstGeom prst="straightConnector1">
            <a:avLst/>
          </a:prstGeom>
          <a:noFill/>
          <a:ln cap="flat" cmpd="sng" w="28575">
            <a:solidFill>
              <a:srgbClr val="999999"/>
            </a:solidFill>
            <a:prstDash val="solid"/>
            <a:round/>
            <a:headEnd len="med" w="med" type="none"/>
            <a:tailEnd len="med" w="med" type="stealth"/>
          </a:ln>
        </p:spPr>
      </p:cxnSp>
      <p:cxnSp>
        <p:nvCxnSpPr>
          <p:cNvPr id="177" name="Google Shape;177;p17"/>
          <p:cNvCxnSpPr>
            <a:stCxn id="153" idx="0"/>
            <a:endCxn id="158" idx="4"/>
          </p:cNvCxnSpPr>
          <p:nvPr/>
        </p:nvCxnSpPr>
        <p:spPr>
          <a:xfrm rot="10800000">
            <a:off x="3582356" y="1828474"/>
            <a:ext cx="623400" cy="403800"/>
          </a:xfrm>
          <a:prstGeom prst="straightConnector1">
            <a:avLst/>
          </a:prstGeom>
          <a:noFill/>
          <a:ln cap="flat" cmpd="sng" w="28575">
            <a:solidFill>
              <a:srgbClr val="999999"/>
            </a:solidFill>
            <a:prstDash val="solid"/>
            <a:round/>
            <a:headEnd len="med" w="med" type="none"/>
            <a:tailEnd len="med" w="med" type="stealth"/>
          </a:ln>
        </p:spPr>
      </p:cxnSp>
      <p:cxnSp>
        <p:nvCxnSpPr>
          <p:cNvPr id="178" name="Google Shape;178;p17"/>
          <p:cNvCxnSpPr>
            <a:stCxn id="152" idx="0"/>
            <a:endCxn id="158" idx="4"/>
          </p:cNvCxnSpPr>
          <p:nvPr/>
        </p:nvCxnSpPr>
        <p:spPr>
          <a:xfrm rot="10800000">
            <a:off x="3582483" y="1828474"/>
            <a:ext cx="227100" cy="403800"/>
          </a:xfrm>
          <a:prstGeom prst="straightConnector1">
            <a:avLst/>
          </a:prstGeom>
          <a:noFill/>
          <a:ln cap="flat" cmpd="sng" w="28575">
            <a:solidFill>
              <a:srgbClr val="999999"/>
            </a:solidFill>
            <a:prstDash val="solid"/>
            <a:round/>
            <a:headEnd len="med" w="med" type="none"/>
            <a:tailEnd len="med" w="med" type="stealth"/>
          </a:ln>
        </p:spPr>
      </p:cxnSp>
      <p:cxnSp>
        <p:nvCxnSpPr>
          <p:cNvPr id="179" name="Google Shape;179;p17"/>
          <p:cNvCxnSpPr>
            <a:stCxn id="151" idx="0"/>
            <a:endCxn id="158" idx="4"/>
          </p:cNvCxnSpPr>
          <p:nvPr/>
        </p:nvCxnSpPr>
        <p:spPr>
          <a:xfrm flipH="1" rot="10800000">
            <a:off x="3413410" y="1828474"/>
            <a:ext cx="168900" cy="403800"/>
          </a:xfrm>
          <a:prstGeom prst="straightConnector1">
            <a:avLst/>
          </a:prstGeom>
          <a:noFill/>
          <a:ln cap="flat" cmpd="sng" w="28575">
            <a:solidFill>
              <a:srgbClr val="999999"/>
            </a:solidFill>
            <a:prstDash val="solid"/>
            <a:round/>
            <a:headEnd len="med" w="med" type="none"/>
            <a:tailEnd len="med" w="med" type="stealth"/>
          </a:ln>
        </p:spPr>
      </p:cxnSp>
      <p:cxnSp>
        <p:nvCxnSpPr>
          <p:cNvPr id="180" name="Google Shape;180;p17"/>
          <p:cNvCxnSpPr>
            <a:stCxn id="154" idx="0"/>
            <a:endCxn id="159" idx="4"/>
          </p:cNvCxnSpPr>
          <p:nvPr/>
        </p:nvCxnSpPr>
        <p:spPr>
          <a:xfrm rot="10800000">
            <a:off x="4014529" y="1828474"/>
            <a:ext cx="587400" cy="403800"/>
          </a:xfrm>
          <a:prstGeom prst="straightConnector1">
            <a:avLst/>
          </a:prstGeom>
          <a:noFill/>
          <a:ln cap="flat" cmpd="sng" w="28575">
            <a:solidFill>
              <a:srgbClr val="999999"/>
            </a:solidFill>
            <a:prstDash val="solid"/>
            <a:round/>
            <a:headEnd len="med" w="med" type="none"/>
            <a:tailEnd len="med" w="med" type="stealth"/>
          </a:ln>
        </p:spPr>
      </p:cxnSp>
      <p:cxnSp>
        <p:nvCxnSpPr>
          <p:cNvPr id="181" name="Google Shape;181;p17"/>
          <p:cNvCxnSpPr>
            <a:stCxn id="153" idx="0"/>
            <a:endCxn id="159" idx="4"/>
          </p:cNvCxnSpPr>
          <p:nvPr/>
        </p:nvCxnSpPr>
        <p:spPr>
          <a:xfrm rot="10800000">
            <a:off x="4014356" y="1828474"/>
            <a:ext cx="191400" cy="403800"/>
          </a:xfrm>
          <a:prstGeom prst="straightConnector1">
            <a:avLst/>
          </a:prstGeom>
          <a:noFill/>
          <a:ln cap="flat" cmpd="sng" w="28575">
            <a:solidFill>
              <a:srgbClr val="999999"/>
            </a:solidFill>
            <a:prstDash val="solid"/>
            <a:round/>
            <a:headEnd len="med" w="med" type="none"/>
            <a:tailEnd len="med" w="med" type="stealth"/>
          </a:ln>
        </p:spPr>
      </p:cxnSp>
      <p:cxnSp>
        <p:nvCxnSpPr>
          <p:cNvPr id="182" name="Google Shape;182;p17"/>
          <p:cNvCxnSpPr>
            <a:stCxn id="152" idx="0"/>
            <a:endCxn id="159" idx="4"/>
          </p:cNvCxnSpPr>
          <p:nvPr/>
        </p:nvCxnSpPr>
        <p:spPr>
          <a:xfrm flipH="1" rot="10800000">
            <a:off x="3809583" y="1828474"/>
            <a:ext cx="204900" cy="403800"/>
          </a:xfrm>
          <a:prstGeom prst="straightConnector1">
            <a:avLst/>
          </a:prstGeom>
          <a:noFill/>
          <a:ln cap="flat" cmpd="sng" w="28575">
            <a:solidFill>
              <a:srgbClr val="999999"/>
            </a:solidFill>
            <a:prstDash val="solid"/>
            <a:round/>
            <a:headEnd len="med" w="med" type="none"/>
            <a:tailEnd len="med" w="med" type="stealth"/>
          </a:ln>
        </p:spPr>
      </p:cxnSp>
      <p:cxnSp>
        <p:nvCxnSpPr>
          <p:cNvPr id="183" name="Google Shape;183;p17"/>
          <p:cNvCxnSpPr>
            <a:stCxn id="151" idx="0"/>
            <a:endCxn id="159" idx="4"/>
          </p:cNvCxnSpPr>
          <p:nvPr/>
        </p:nvCxnSpPr>
        <p:spPr>
          <a:xfrm flipH="1" rot="10800000">
            <a:off x="3413410" y="1828474"/>
            <a:ext cx="601200" cy="403800"/>
          </a:xfrm>
          <a:prstGeom prst="straightConnector1">
            <a:avLst/>
          </a:prstGeom>
          <a:noFill/>
          <a:ln cap="flat" cmpd="sng" w="28575">
            <a:solidFill>
              <a:srgbClr val="999999"/>
            </a:solidFill>
            <a:prstDash val="solid"/>
            <a:round/>
            <a:headEnd len="med" w="med" type="none"/>
            <a:tailEnd len="med" w="med" type="stealth"/>
          </a:ln>
        </p:spPr>
      </p:cxnSp>
      <p:cxnSp>
        <p:nvCxnSpPr>
          <p:cNvPr id="184" name="Google Shape;184;p17"/>
          <p:cNvCxnSpPr>
            <a:stCxn id="150" idx="0"/>
            <a:endCxn id="159" idx="4"/>
          </p:cNvCxnSpPr>
          <p:nvPr/>
        </p:nvCxnSpPr>
        <p:spPr>
          <a:xfrm flipH="1" rot="10800000">
            <a:off x="3017238" y="1828474"/>
            <a:ext cx="997200" cy="403800"/>
          </a:xfrm>
          <a:prstGeom prst="straightConnector1">
            <a:avLst/>
          </a:prstGeom>
          <a:noFill/>
          <a:ln cap="flat" cmpd="sng" w="28575">
            <a:solidFill>
              <a:srgbClr val="999999"/>
            </a:solidFill>
            <a:prstDash val="solid"/>
            <a:round/>
            <a:headEnd len="med" w="med" type="none"/>
            <a:tailEnd len="med" w="med" type="stealth"/>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62"/>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2</a:t>
            </a:r>
            <a:endParaRPr/>
          </a:p>
        </p:txBody>
      </p:sp>
      <p:sp>
        <p:nvSpPr>
          <p:cNvPr id="1568" name="Google Shape;1568;p62"/>
          <p:cNvSpPr txBox="1"/>
          <p:nvPr>
            <p:ph idx="1" type="body"/>
          </p:nvPr>
        </p:nvSpPr>
        <p:spPr>
          <a:xfrm>
            <a:off x="311700" y="1152475"/>
            <a:ext cx="86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Tabular data: </a:t>
            </a:r>
            <a:r>
              <a:rPr lang="en-GB" u="sng">
                <a:solidFill>
                  <a:schemeClr val="hlink"/>
                </a:solidFill>
                <a:hlinkClick r:id="rId3"/>
              </a:rPr>
              <a:t>https://github.com/simecek/dspracticum2023/blob/main/lesson07/ds_practicum_ex2_shap_tabular.ipynb</a:t>
            </a:r>
            <a:r>
              <a:rPr lang="en-GB"/>
              <a:t> </a:t>
            </a:r>
            <a:br>
              <a:rPr lang="en-GB"/>
            </a:br>
            <a:br>
              <a:rPr lang="en-GB"/>
            </a:br>
            <a:r>
              <a:rPr lang="en-GB"/>
              <a:t>Text: </a:t>
            </a:r>
            <a:r>
              <a:rPr lang="en-GB" u="sng">
                <a:solidFill>
                  <a:schemeClr val="hlink"/>
                </a:solidFill>
                <a:hlinkClick r:id="rId4"/>
              </a:rPr>
              <a:t>https://github.com/simecek/dspracticum2023/blob/main/lesson07/ds_practicum_ex2_shap_text.ipynb</a:t>
            </a:r>
            <a:r>
              <a:rPr lang="en-GB"/>
              <a:t> </a:t>
            </a:r>
            <a:br>
              <a:rPr lang="en-GB"/>
            </a:br>
            <a:br>
              <a:rPr lang="en-GB"/>
            </a:br>
            <a:r>
              <a:rPr lang="en-GB"/>
              <a:t>Images: </a:t>
            </a:r>
            <a:r>
              <a:rPr lang="en-GB" u="sng">
                <a:solidFill>
                  <a:schemeClr val="hlink"/>
                </a:solidFill>
                <a:hlinkClick r:id="rId5"/>
              </a:rPr>
              <a:t>https://github.com/simecek/dspracticum2023/blob/main/lesson07/ds_practicum_exercise2_shap_images.ipynb</a:t>
            </a:r>
            <a:r>
              <a:rPr lang="en-GB"/>
              <a:t> </a:t>
            </a:r>
            <a:endParaRPr/>
          </a:p>
          <a:p>
            <a:pPr indent="0" lvl="0" marL="0" rtl="0" algn="l">
              <a:spcBef>
                <a:spcPts val="1600"/>
              </a:spcBef>
              <a:spcAft>
                <a:spcPts val="1600"/>
              </a:spcAft>
              <a:buNone/>
            </a:pPr>
            <a:r>
              <a:rPr lang="en-GB"/>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Homework</a:t>
            </a:r>
            <a:endParaRPr/>
          </a:p>
        </p:txBody>
      </p:sp>
      <p:sp>
        <p:nvSpPr>
          <p:cNvPr id="1574" name="Google Shape;1574;p63"/>
          <p:cNvSpPr txBox="1"/>
          <p:nvPr>
            <p:ph idx="1" type="body"/>
          </p:nvPr>
        </p:nvSpPr>
        <p:spPr>
          <a:xfrm>
            <a:off x="311700" y="1356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a:t>Choose model and dataset and apply Feature Importance or SHAP on it.</a:t>
            </a:r>
            <a:endParaRPr/>
          </a:p>
          <a:p>
            <a:pPr indent="-342900" lvl="0" marL="457200" rtl="0" algn="l">
              <a:spcBef>
                <a:spcPts val="0"/>
              </a:spcBef>
              <a:spcAft>
                <a:spcPts val="0"/>
              </a:spcAft>
              <a:buSzPts val="1800"/>
              <a:buAutoNum type="arabicParenR"/>
            </a:pPr>
            <a:r>
              <a:rPr lang="en-GB"/>
              <a:t>Have a look at few examples and decide whether the model’s decision are correct - it is not making it’s prediction based on some artefact from the data.</a:t>
            </a:r>
            <a:endParaRPr/>
          </a:p>
          <a:p>
            <a:pPr indent="-342900" lvl="0" marL="457200" rtl="0" algn="l">
              <a:spcBef>
                <a:spcPts val="0"/>
              </a:spcBef>
              <a:spcAft>
                <a:spcPts val="0"/>
              </a:spcAft>
              <a:buSzPts val="1800"/>
              <a:buAutoNum type="arabicParenR"/>
            </a:pPr>
            <a:r>
              <a:rPr lang="en-GB"/>
              <a:t>Think about how 2) could be done automatically without manually looking at the specific cases </a:t>
            </a:r>
            <a:r>
              <a:rPr i="1" lang="en-GB"/>
              <a:t>(can it be done for your use case?)</a:t>
            </a:r>
            <a:r>
              <a:rPr lang="en-GB"/>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190" name="Google Shape;190;p18"/>
          <p:cNvSpPr txBox="1"/>
          <p:nvPr>
            <p:ph idx="1" type="body"/>
          </p:nvPr>
        </p:nvSpPr>
        <p:spPr>
          <a:xfrm>
            <a:off x="311700" y="1152475"/>
            <a:ext cx="8681400" cy="17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data			     Model			                 		Output</a:t>
            </a:r>
            <a:endParaRPr/>
          </a:p>
          <a:p>
            <a:pPr indent="0" lvl="0" marL="0" rtl="0" algn="l">
              <a:spcBef>
                <a:spcPts val="1600"/>
              </a:spcBef>
              <a:spcAft>
                <a:spcPts val="0"/>
              </a:spcAft>
              <a:buNone/>
            </a:pPr>
            <a:r>
              <a:rPr lang="en-GB"/>
              <a:t>												</a:t>
            </a:r>
            <a:r>
              <a:rPr lang="en-GB" sz="1100"/>
              <a:t>71.51%</a:t>
            </a:r>
            <a:r>
              <a:rPr lang="en-GB"/>
              <a:t> “American stafford terrier”</a:t>
            </a:r>
            <a:br>
              <a:rPr lang="en-GB"/>
            </a:br>
            <a:r>
              <a:rPr lang="en-GB"/>
              <a:t>												</a:t>
            </a:r>
            <a:r>
              <a:rPr lang="en-GB" sz="1100"/>
              <a:t>9.01% “Border collie”</a:t>
            </a:r>
            <a:br>
              <a:rPr lang="en-GB" sz="1100"/>
            </a:br>
            <a:r>
              <a:rPr lang="en-GB" sz="1100"/>
              <a:t>												1.54% “Wiener dog”</a:t>
            </a:r>
            <a:br>
              <a:rPr lang="en-GB" sz="1100"/>
            </a:br>
            <a:r>
              <a:rPr lang="en-GB" sz="1100"/>
              <a:t>												…</a:t>
            </a:r>
            <a:endParaRPr sz="1100"/>
          </a:p>
          <a:p>
            <a:pPr indent="0" lvl="0" marL="0" rtl="0" algn="l">
              <a:spcBef>
                <a:spcPts val="1600"/>
              </a:spcBef>
              <a:spcAft>
                <a:spcPts val="1600"/>
              </a:spcAft>
              <a:buNone/>
            </a:pPr>
            <a:r>
              <a:rPr lang="en-GB"/>
              <a:t> </a:t>
            </a:r>
            <a:endParaRPr/>
          </a:p>
        </p:txBody>
      </p:sp>
      <p:cxnSp>
        <p:nvCxnSpPr>
          <p:cNvPr id="191" name="Google Shape;191;p18"/>
          <p:cNvCxnSpPr/>
          <p:nvPr/>
        </p:nvCxnSpPr>
        <p:spPr>
          <a:xfrm>
            <a:off x="2423025" y="1996875"/>
            <a:ext cx="375900" cy="0"/>
          </a:xfrm>
          <a:prstGeom prst="straightConnector1">
            <a:avLst/>
          </a:prstGeom>
          <a:noFill/>
          <a:ln cap="flat" cmpd="sng" w="28575">
            <a:solidFill>
              <a:srgbClr val="666666"/>
            </a:solidFill>
            <a:prstDash val="solid"/>
            <a:round/>
            <a:headEnd len="med" w="med" type="none"/>
            <a:tailEnd len="med" w="med" type="stealth"/>
          </a:ln>
        </p:spPr>
      </p:cxnSp>
      <p:cxnSp>
        <p:nvCxnSpPr>
          <p:cNvPr id="192" name="Google Shape;192;p18"/>
          <p:cNvCxnSpPr/>
          <p:nvPr/>
        </p:nvCxnSpPr>
        <p:spPr>
          <a:xfrm>
            <a:off x="5106525" y="1996875"/>
            <a:ext cx="375900" cy="0"/>
          </a:xfrm>
          <a:prstGeom prst="straightConnector1">
            <a:avLst/>
          </a:prstGeom>
          <a:noFill/>
          <a:ln cap="flat" cmpd="sng" w="28575">
            <a:solidFill>
              <a:srgbClr val="666666"/>
            </a:solidFill>
            <a:prstDash val="solid"/>
            <a:round/>
            <a:headEnd len="med" w="med" type="none"/>
            <a:tailEnd len="med" w="med" type="stealth"/>
          </a:ln>
        </p:spPr>
      </p:cxnSp>
      <p:pic>
        <p:nvPicPr>
          <p:cNvPr id="193" name="Google Shape;193;p18"/>
          <p:cNvPicPr preferRelativeResize="0"/>
          <p:nvPr/>
        </p:nvPicPr>
        <p:blipFill>
          <a:blip r:embed="rId3">
            <a:alphaModFix/>
          </a:blip>
          <a:stretch>
            <a:fillRect/>
          </a:stretch>
        </p:blipFill>
        <p:spPr>
          <a:xfrm>
            <a:off x="4820262" y="2124426"/>
            <a:ext cx="948425" cy="1159201"/>
          </a:xfrm>
          <a:prstGeom prst="rect">
            <a:avLst/>
          </a:prstGeom>
          <a:noFill/>
          <a:ln>
            <a:noFill/>
          </a:ln>
        </p:spPr>
      </p:pic>
      <p:pic>
        <p:nvPicPr>
          <p:cNvPr id="194" name="Google Shape;194;p18"/>
          <p:cNvPicPr preferRelativeResize="0"/>
          <p:nvPr/>
        </p:nvPicPr>
        <p:blipFill>
          <a:blip r:embed="rId4">
            <a:alphaModFix/>
          </a:blip>
          <a:stretch>
            <a:fillRect/>
          </a:stretch>
        </p:blipFill>
        <p:spPr>
          <a:xfrm>
            <a:off x="403025" y="1587374"/>
            <a:ext cx="1898300" cy="1898300"/>
          </a:xfrm>
          <a:prstGeom prst="rect">
            <a:avLst/>
          </a:prstGeom>
          <a:noFill/>
          <a:ln>
            <a:noFill/>
          </a:ln>
        </p:spPr>
      </p:pic>
      <p:sp>
        <p:nvSpPr>
          <p:cNvPr id="195" name="Google Shape;195;p18"/>
          <p:cNvSpPr/>
          <p:nvPr/>
        </p:nvSpPr>
        <p:spPr>
          <a:xfrm>
            <a:off x="2896038"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18"/>
          <p:cNvSpPr/>
          <p:nvPr/>
        </p:nvSpPr>
        <p:spPr>
          <a:xfrm>
            <a:off x="3292210"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8"/>
          <p:cNvSpPr/>
          <p:nvPr/>
        </p:nvSpPr>
        <p:spPr>
          <a:xfrm>
            <a:off x="3688383"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8"/>
          <p:cNvSpPr/>
          <p:nvPr/>
        </p:nvSpPr>
        <p:spPr>
          <a:xfrm>
            <a:off x="4084556"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8"/>
          <p:cNvSpPr/>
          <p:nvPr/>
        </p:nvSpPr>
        <p:spPr>
          <a:xfrm>
            <a:off x="4480729"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18"/>
          <p:cNvSpPr/>
          <p:nvPr/>
        </p:nvSpPr>
        <p:spPr>
          <a:xfrm>
            <a:off x="3281055"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18"/>
          <p:cNvSpPr/>
          <p:nvPr/>
        </p:nvSpPr>
        <p:spPr>
          <a:xfrm>
            <a:off x="3677228"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18"/>
          <p:cNvSpPr/>
          <p:nvPr/>
        </p:nvSpPr>
        <p:spPr>
          <a:xfrm>
            <a:off x="4073401"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18"/>
          <p:cNvSpPr/>
          <p:nvPr/>
        </p:nvSpPr>
        <p:spPr>
          <a:xfrm>
            <a:off x="3461187"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8"/>
          <p:cNvSpPr/>
          <p:nvPr/>
        </p:nvSpPr>
        <p:spPr>
          <a:xfrm>
            <a:off x="3893270"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5" name="Google Shape;205;p18"/>
          <p:cNvCxnSpPr>
            <a:stCxn id="200" idx="0"/>
            <a:endCxn id="195" idx="4"/>
          </p:cNvCxnSpPr>
          <p:nvPr/>
        </p:nvCxnSpPr>
        <p:spPr>
          <a:xfrm rot="10800000">
            <a:off x="3017355"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06" name="Google Shape;206;p18"/>
          <p:cNvCxnSpPr>
            <a:stCxn id="200" idx="0"/>
            <a:endCxn id="196" idx="4"/>
          </p:cNvCxnSpPr>
          <p:nvPr/>
        </p:nvCxnSpPr>
        <p:spPr>
          <a:xfrm flipH="1" rot="10800000">
            <a:off x="3402255"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07" name="Google Shape;207;p18"/>
          <p:cNvCxnSpPr>
            <a:stCxn id="200" idx="0"/>
            <a:endCxn id="197" idx="4"/>
          </p:cNvCxnSpPr>
          <p:nvPr/>
        </p:nvCxnSpPr>
        <p:spPr>
          <a:xfrm flipH="1" rot="10800000">
            <a:off x="3402255"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08" name="Google Shape;208;p18"/>
          <p:cNvCxnSpPr>
            <a:stCxn id="200" idx="0"/>
            <a:endCxn id="198" idx="4"/>
          </p:cNvCxnSpPr>
          <p:nvPr/>
        </p:nvCxnSpPr>
        <p:spPr>
          <a:xfrm flipH="1" rot="10800000">
            <a:off x="3402255"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09" name="Google Shape;209;p18"/>
          <p:cNvCxnSpPr>
            <a:stCxn id="200" idx="0"/>
            <a:endCxn id="199" idx="4"/>
          </p:cNvCxnSpPr>
          <p:nvPr/>
        </p:nvCxnSpPr>
        <p:spPr>
          <a:xfrm flipH="1" rot="10800000">
            <a:off x="3402255" y="2473373"/>
            <a:ext cx="1199700" cy="403800"/>
          </a:xfrm>
          <a:prstGeom prst="straightConnector1">
            <a:avLst/>
          </a:prstGeom>
          <a:noFill/>
          <a:ln cap="flat" cmpd="sng" w="28575">
            <a:solidFill>
              <a:srgbClr val="999999"/>
            </a:solidFill>
            <a:prstDash val="solid"/>
            <a:round/>
            <a:headEnd len="med" w="med" type="none"/>
            <a:tailEnd len="med" w="med" type="stealth"/>
          </a:ln>
        </p:spPr>
      </p:cxnSp>
      <p:cxnSp>
        <p:nvCxnSpPr>
          <p:cNvPr id="210" name="Google Shape;210;p18"/>
          <p:cNvCxnSpPr>
            <a:stCxn id="201" idx="0"/>
            <a:endCxn id="195" idx="4"/>
          </p:cNvCxnSpPr>
          <p:nvPr/>
        </p:nvCxnSpPr>
        <p:spPr>
          <a:xfrm rot="10800000">
            <a:off x="3017228"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11" name="Google Shape;211;p18"/>
          <p:cNvCxnSpPr>
            <a:stCxn id="201" idx="0"/>
            <a:endCxn id="196" idx="4"/>
          </p:cNvCxnSpPr>
          <p:nvPr/>
        </p:nvCxnSpPr>
        <p:spPr>
          <a:xfrm rot="10800000">
            <a:off x="3413528"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12" name="Google Shape;212;p18"/>
          <p:cNvCxnSpPr>
            <a:stCxn id="201" idx="0"/>
            <a:endCxn id="197" idx="4"/>
          </p:cNvCxnSpPr>
          <p:nvPr/>
        </p:nvCxnSpPr>
        <p:spPr>
          <a:xfrm flipH="1" rot="10800000">
            <a:off x="3798428"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13" name="Google Shape;213;p18"/>
          <p:cNvCxnSpPr>
            <a:stCxn id="201" idx="0"/>
            <a:endCxn id="198" idx="4"/>
          </p:cNvCxnSpPr>
          <p:nvPr/>
        </p:nvCxnSpPr>
        <p:spPr>
          <a:xfrm flipH="1" rot="10800000">
            <a:off x="3798428"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14" name="Google Shape;214;p18"/>
          <p:cNvCxnSpPr>
            <a:stCxn id="201" idx="0"/>
            <a:endCxn id="199" idx="4"/>
          </p:cNvCxnSpPr>
          <p:nvPr/>
        </p:nvCxnSpPr>
        <p:spPr>
          <a:xfrm flipH="1" rot="10800000">
            <a:off x="3798428"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15" name="Google Shape;215;p18"/>
          <p:cNvCxnSpPr>
            <a:stCxn id="202" idx="0"/>
            <a:endCxn id="199" idx="4"/>
          </p:cNvCxnSpPr>
          <p:nvPr/>
        </p:nvCxnSpPr>
        <p:spPr>
          <a:xfrm flipH="1" rot="10800000">
            <a:off x="4194601"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16" name="Google Shape;216;p18"/>
          <p:cNvCxnSpPr>
            <a:stCxn id="202" idx="0"/>
            <a:endCxn id="198" idx="4"/>
          </p:cNvCxnSpPr>
          <p:nvPr/>
        </p:nvCxnSpPr>
        <p:spPr>
          <a:xfrm flipH="1" rot="10800000">
            <a:off x="4194601"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17" name="Google Shape;217;p18"/>
          <p:cNvCxnSpPr>
            <a:stCxn id="202" idx="0"/>
            <a:endCxn id="197" idx="4"/>
          </p:cNvCxnSpPr>
          <p:nvPr/>
        </p:nvCxnSpPr>
        <p:spPr>
          <a:xfrm rot="10800000">
            <a:off x="3809701"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18" name="Google Shape;218;p18"/>
          <p:cNvCxnSpPr>
            <a:stCxn id="202" idx="0"/>
            <a:endCxn id="196" idx="4"/>
          </p:cNvCxnSpPr>
          <p:nvPr/>
        </p:nvCxnSpPr>
        <p:spPr>
          <a:xfrm rot="10800000">
            <a:off x="3413401"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19" name="Google Shape;219;p18"/>
          <p:cNvCxnSpPr>
            <a:stCxn id="202" idx="0"/>
            <a:endCxn id="195" idx="4"/>
          </p:cNvCxnSpPr>
          <p:nvPr/>
        </p:nvCxnSpPr>
        <p:spPr>
          <a:xfrm rot="10800000">
            <a:off x="3017101" y="2473373"/>
            <a:ext cx="1177500" cy="403800"/>
          </a:xfrm>
          <a:prstGeom prst="straightConnector1">
            <a:avLst/>
          </a:prstGeom>
          <a:noFill/>
          <a:ln cap="flat" cmpd="sng" w="28575">
            <a:solidFill>
              <a:srgbClr val="999999"/>
            </a:solidFill>
            <a:prstDash val="solid"/>
            <a:round/>
            <a:headEnd len="med" w="med" type="none"/>
            <a:tailEnd len="med" w="med" type="stealth"/>
          </a:ln>
        </p:spPr>
      </p:cxnSp>
      <p:cxnSp>
        <p:nvCxnSpPr>
          <p:cNvPr id="220" name="Google Shape;220;p18"/>
          <p:cNvCxnSpPr>
            <a:stCxn id="195" idx="0"/>
            <a:endCxn id="203" idx="4"/>
          </p:cNvCxnSpPr>
          <p:nvPr/>
        </p:nvCxnSpPr>
        <p:spPr>
          <a:xfrm flipH="1" rot="10800000">
            <a:off x="3017238" y="1828474"/>
            <a:ext cx="565200" cy="403800"/>
          </a:xfrm>
          <a:prstGeom prst="straightConnector1">
            <a:avLst/>
          </a:prstGeom>
          <a:noFill/>
          <a:ln cap="flat" cmpd="sng" w="28575">
            <a:solidFill>
              <a:srgbClr val="999999"/>
            </a:solidFill>
            <a:prstDash val="solid"/>
            <a:round/>
            <a:headEnd len="med" w="med" type="none"/>
            <a:tailEnd len="med" w="med" type="stealth"/>
          </a:ln>
        </p:spPr>
      </p:cxnSp>
      <p:cxnSp>
        <p:nvCxnSpPr>
          <p:cNvPr id="221" name="Google Shape;221;p18"/>
          <p:cNvCxnSpPr>
            <a:stCxn id="199" idx="0"/>
            <a:endCxn id="203" idx="4"/>
          </p:cNvCxnSpPr>
          <p:nvPr/>
        </p:nvCxnSpPr>
        <p:spPr>
          <a:xfrm rot="10800000">
            <a:off x="3582529" y="1828474"/>
            <a:ext cx="1019400" cy="403800"/>
          </a:xfrm>
          <a:prstGeom prst="straightConnector1">
            <a:avLst/>
          </a:prstGeom>
          <a:noFill/>
          <a:ln cap="flat" cmpd="sng" w="28575">
            <a:solidFill>
              <a:srgbClr val="999999"/>
            </a:solidFill>
            <a:prstDash val="solid"/>
            <a:round/>
            <a:headEnd len="med" w="med" type="none"/>
            <a:tailEnd len="med" w="med" type="stealth"/>
          </a:ln>
        </p:spPr>
      </p:cxnSp>
      <p:cxnSp>
        <p:nvCxnSpPr>
          <p:cNvPr id="222" name="Google Shape;222;p18"/>
          <p:cNvCxnSpPr>
            <a:stCxn id="198" idx="0"/>
            <a:endCxn id="203" idx="4"/>
          </p:cNvCxnSpPr>
          <p:nvPr/>
        </p:nvCxnSpPr>
        <p:spPr>
          <a:xfrm rot="10800000">
            <a:off x="3582356" y="1828474"/>
            <a:ext cx="62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23" name="Google Shape;223;p18"/>
          <p:cNvCxnSpPr>
            <a:stCxn id="197" idx="0"/>
            <a:endCxn id="203" idx="4"/>
          </p:cNvCxnSpPr>
          <p:nvPr/>
        </p:nvCxnSpPr>
        <p:spPr>
          <a:xfrm rot="10800000">
            <a:off x="3582483" y="1828474"/>
            <a:ext cx="227100" cy="403800"/>
          </a:xfrm>
          <a:prstGeom prst="straightConnector1">
            <a:avLst/>
          </a:prstGeom>
          <a:noFill/>
          <a:ln cap="flat" cmpd="sng" w="28575">
            <a:solidFill>
              <a:srgbClr val="999999"/>
            </a:solidFill>
            <a:prstDash val="solid"/>
            <a:round/>
            <a:headEnd len="med" w="med" type="none"/>
            <a:tailEnd len="med" w="med" type="stealth"/>
          </a:ln>
        </p:spPr>
      </p:cxnSp>
      <p:cxnSp>
        <p:nvCxnSpPr>
          <p:cNvPr id="224" name="Google Shape;224;p18"/>
          <p:cNvCxnSpPr>
            <a:stCxn id="196" idx="0"/>
            <a:endCxn id="203" idx="4"/>
          </p:cNvCxnSpPr>
          <p:nvPr/>
        </p:nvCxnSpPr>
        <p:spPr>
          <a:xfrm flipH="1" rot="10800000">
            <a:off x="3413410" y="1828474"/>
            <a:ext cx="168900" cy="403800"/>
          </a:xfrm>
          <a:prstGeom prst="straightConnector1">
            <a:avLst/>
          </a:prstGeom>
          <a:noFill/>
          <a:ln cap="flat" cmpd="sng" w="28575">
            <a:solidFill>
              <a:srgbClr val="999999"/>
            </a:solidFill>
            <a:prstDash val="solid"/>
            <a:round/>
            <a:headEnd len="med" w="med" type="none"/>
            <a:tailEnd len="med" w="med" type="stealth"/>
          </a:ln>
        </p:spPr>
      </p:cxnSp>
      <p:cxnSp>
        <p:nvCxnSpPr>
          <p:cNvPr id="225" name="Google Shape;225;p18"/>
          <p:cNvCxnSpPr>
            <a:stCxn id="199" idx="0"/>
            <a:endCxn id="204" idx="4"/>
          </p:cNvCxnSpPr>
          <p:nvPr/>
        </p:nvCxnSpPr>
        <p:spPr>
          <a:xfrm rot="10800000">
            <a:off x="4014529" y="1828474"/>
            <a:ext cx="58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26" name="Google Shape;226;p18"/>
          <p:cNvCxnSpPr>
            <a:stCxn id="198" idx="0"/>
            <a:endCxn id="204" idx="4"/>
          </p:cNvCxnSpPr>
          <p:nvPr/>
        </p:nvCxnSpPr>
        <p:spPr>
          <a:xfrm rot="10800000">
            <a:off x="4014356" y="1828474"/>
            <a:ext cx="191400" cy="403800"/>
          </a:xfrm>
          <a:prstGeom prst="straightConnector1">
            <a:avLst/>
          </a:prstGeom>
          <a:noFill/>
          <a:ln cap="flat" cmpd="sng" w="28575">
            <a:solidFill>
              <a:srgbClr val="999999"/>
            </a:solidFill>
            <a:prstDash val="solid"/>
            <a:round/>
            <a:headEnd len="med" w="med" type="none"/>
            <a:tailEnd len="med" w="med" type="stealth"/>
          </a:ln>
        </p:spPr>
      </p:cxnSp>
      <p:cxnSp>
        <p:nvCxnSpPr>
          <p:cNvPr id="227" name="Google Shape;227;p18"/>
          <p:cNvCxnSpPr>
            <a:stCxn id="197" idx="0"/>
            <a:endCxn id="204" idx="4"/>
          </p:cNvCxnSpPr>
          <p:nvPr/>
        </p:nvCxnSpPr>
        <p:spPr>
          <a:xfrm flipH="1" rot="10800000">
            <a:off x="3809583" y="1828474"/>
            <a:ext cx="20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28" name="Google Shape;228;p18"/>
          <p:cNvCxnSpPr>
            <a:stCxn id="196" idx="0"/>
            <a:endCxn id="204" idx="4"/>
          </p:cNvCxnSpPr>
          <p:nvPr/>
        </p:nvCxnSpPr>
        <p:spPr>
          <a:xfrm flipH="1" rot="10800000">
            <a:off x="3413410" y="1828474"/>
            <a:ext cx="60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29" name="Google Shape;229;p18"/>
          <p:cNvCxnSpPr>
            <a:stCxn id="195" idx="0"/>
            <a:endCxn id="204" idx="4"/>
          </p:cNvCxnSpPr>
          <p:nvPr/>
        </p:nvCxnSpPr>
        <p:spPr>
          <a:xfrm flipH="1" rot="10800000">
            <a:off x="3017238" y="1828474"/>
            <a:ext cx="997200" cy="403800"/>
          </a:xfrm>
          <a:prstGeom prst="straightConnector1">
            <a:avLst/>
          </a:prstGeom>
          <a:noFill/>
          <a:ln cap="flat" cmpd="sng" w="28575">
            <a:solidFill>
              <a:srgbClr val="999999"/>
            </a:solidFill>
            <a:prstDash val="solid"/>
            <a:round/>
            <a:headEnd len="med" w="med" type="none"/>
            <a:tailEnd len="med" w="med" type="stealth"/>
          </a:ln>
        </p:spPr>
      </p:cxnSp>
      <p:sp>
        <p:nvSpPr>
          <p:cNvPr id="230" name="Google Shape;230;p18"/>
          <p:cNvSpPr/>
          <p:nvPr/>
        </p:nvSpPr>
        <p:spPr>
          <a:xfrm>
            <a:off x="6087875" y="2991825"/>
            <a:ext cx="2698800" cy="5043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Current explanation: </a:t>
            </a:r>
            <a:r>
              <a:rPr lang="en-GB">
                <a:solidFill>
                  <a:srgbClr val="6AA84F"/>
                </a:solidFill>
                <a:latin typeface="Source Sans Pro"/>
                <a:ea typeface="Source Sans Pro"/>
                <a:cs typeface="Source Sans Pro"/>
                <a:sym typeface="Source Sans Pro"/>
              </a:rPr>
              <a:t>This is an American stafford terrier.</a:t>
            </a:r>
            <a:endParaRPr>
              <a:solidFill>
                <a:srgbClr val="6AA84F"/>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236" name="Google Shape;236;p19"/>
          <p:cNvSpPr txBox="1"/>
          <p:nvPr>
            <p:ph idx="1" type="body"/>
          </p:nvPr>
        </p:nvSpPr>
        <p:spPr>
          <a:xfrm>
            <a:off x="311700" y="1152475"/>
            <a:ext cx="8681400" cy="17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data			     Model			                 		Output</a:t>
            </a:r>
            <a:endParaRPr/>
          </a:p>
          <a:p>
            <a:pPr indent="0" lvl="0" marL="0" rtl="0" algn="l">
              <a:spcBef>
                <a:spcPts val="1600"/>
              </a:spcBef>
              <a:spcAft>
                <a:spcPts val="0"/>
              </a:spcAft>
              <a:buNone/>
            </a:pPr>
            <a:r>
              <a:rPr lang="en-GB"/>
              <a:t>												</a:t>
            </a:r>
            <a:r>
              <a:rPr lang="en-GB" sz="1100"/>
              <a:t>71.51%</a:t>
            </a:r>
            <a:r>
              <a:rPr lang="en-GB"/>
              <a:t> “American stafford terrier”</a:t>
            </a:r>
            <a:br>
              <a:rPr lang="en-GB"/>
            </a:br>
            <a:r>
              <a:rPr lang="en-GB"/>
              <a:t>												</a:t>
            </a:r>
            <a:r>
              <a:rPr lang="en-GB" sz="1100"/>
              <a:t>9.01% “Border collie”</a:t>
            </a:r>
            <a:br>
              <a:rPr lang="en-GB" sz="1100"/>
            </a:br>
            <a:r>
              <a:rPr lang="en-GB" sz="1100"/>
              <a:t>												1.54% “Wiener dog”</a:t>
            </a:r>
            <a:br>
              <a:rPr lang="en-GB" sz="1100"/>
            </a:br>
            <a:r>
              <a:rPr lang="en-GB" sz="1100"/>
              <a:t>												…</a:t>
            </a:r>
            <a:endParaRPr sz="1100"/>
          </a:p>
          <a:p>
            <a:pPr indent="0" lvl="0" marL="0" rtl="0" algn="l">
              <a:spcBef>
                <a:spcPts val="1600"/>
              </a:spcBef>
              <a:spcAft>
                <a:spcPts val="1600"/>
              </a:spcAft>
              <a:buNone/>
            </a:pPr>
            <a:r>
              <a:rPr lang="en-GB"/>
              <a:t> </a:t>
            </a:r>
            <a:endParaRPr/>
          </a:p>
        </p:txBody>
      </p:sp>
      <p:cxnSp>
        <p:nvCxnSpPr>
          <p:cNvPr id="237" name="Google Shape;237;p19"/>
          <p:cNvCxnSpPr/>
          <p:nvPr/>
        </p:nvCxnSpPr>
        <p:spPr>
          <a:xfrm>
            <a:off x="2423025" y="1996875"/>
            <a:ext cx="375900" cy="0"/>
          </a:xfrm>
          <a:prstGeom prst="straightConnector1">
            <a:avLst/>
          </a:prstGeom>
          <a:noFill/>
          <a:ln cap="flat" cmpd="sng" w="28575">
            <a:solidFill>
              <a:srgbClr val="666666"/>
            </a:solidFill>
            <a:prstDash val="solid"/>
            <a:round/>
            <a:headEnd len="med" w="med" type="none"/>
            <a:tailEnd len="med" w="med" type="stealth"/>
          </a:ln>
        </p:spPr>
      </p:cxnSp>
      <p:cxnSp>
        <p:nvCxnSpPr>
          <p:cNvPr id="238" name="Google Shape;238;p19"/>
          <p:cNvCxnSpPr/>
          <p:nvPr/>
        </p:nvCxnSpPr>
        <p:spPr>
          <a:xfrm>
            <a:off x="5106525" y="1996875"/>
            <a:ext cx="375900" cy="0"/>
          </a:xfrm>
          <a:prstGeom prst="straightConnector1">
            <a:avLst/>
          </a:prstGeom>
          <a:noFill/>
          <a:ln cap="flat" cmpd="sng" w="28575">
            <a:solidFill>
              <a:srgbClr val="666666"/>
            </a:solidFill>
            <a:prstDash val="solid"/>
            <a:round/>
            <a:headEnd len="med" w="med" type="none"/>
            <a:tailEnd len="med" w="med" type="stealth"/>
          </a:ln>
        </p:spPr>
      </p:cxnSp>
      <p:pic>
        <p:nvPicPr>
          <p:cNvPr id="239" name="Google Shape;239;p19"/>
          <p:cNvPicPr preferRelativeResize="0"/>
          <p:nvPr/>
        </p:nvPicPr>
        <p:blipFill>
          <a:blip r:embed="rId3">
            <a:alphaModFix/>
          </a:blip>
          <a:stretch>
            <a:fillRect/>
          </a:stretch>
        </p:blipFill>
        <p:spPr>
          <a:xfrm>
            <a:off x="4820262" y="2124426"/>
            <a:ext cx="948425" cy="1159201"/>
          </a:xfrm>
          <a:prstGeom prst="rect">
            <a:avLst/>
          </a:prstGeom>
          <a:noFill/>
          <a:ln>
            <a:noFill/>
          </a:ln>
        </p:spPr>
      </p:pic>
      <p:pic>
        <p:nvPicPr>
          <p:cNvPr id="240" name="Google Shape;240;p19"/>
          <p:cNvPicPr preferRelativeResize="0"/>
          <p:nvPr/>
        </p:nvPicPr>
        <p:blipFill>
          <a:blip r:embed="rId4">
            <a:alphaModFix/>
          </a:blip>
          <a:stretch>
            <a:fillRect/>
          </a:stretch>
        </p:blipFill>
        <p:spPr>
          <a:xfrm>
            <a:off x="403025" y="1587374"/>
            <a:ext cx="1898300" cy="1898300"/>
          </a:xfrm>
          <a:prstGeom prst="rect">
            <a:avLst/>
          </a:prstGeom>
          <a:noFill/>
          <a:ln>
            <a:noFill/>
          </a:ln>
        </p:spPr>
      </p:pic>
      <p:sp>
        <p:nvSpPr>
          <p:cNvPr id="241" name="Google Shape;241;p19"/>
          <p:cNvSpPr/>
          <p:nvPr/>
        </p:nvSpPr>
        <p:spPr>
          <a:xfrm>
            <a:off x="2896038"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19"/>
          <p:cNvSpPr/>
          <p:nvPr/>
        </p:nvSpPr>
        <p:spPr>
          <a:xfrm>
            <a:off x="3292210"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19"/>
          <p:cNvSpPr/>
          <p:nvPr/>
        </p:nvSpPr>
        <p:spPr>
          <a:xfrm>
            <a:off x="3688383"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19"/>
          <p:cNvSpPr/>
          <p:nvPr/>
        </p:nvSpPr>
        <p:spPr>
          <a:xfrm>
            <a:off x="4084556"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19"/>
          <p:cNvSpPr/>
          <p:nvPr/>
        </p:nvSpPr>
        <p:spPr>
          <a:xfrm>
            <a:off x="4480729"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19"/>
          <p:cNvSpPr/>
          <p:nvPr/>
        </p:nvSpPr>
        <p:spPr>
          <a:xfrm>
            <a:off x="3281055"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19"/>
          <p:cNvSpPr/>
          <p:nvPr/>
        </p:nvSpPr>
        <p:spPr>
          <a:xfrm>
            <a:off x="3677228"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19"/>
          <p:cNvSpPr/>
          <p:nvPr/>
        </p:nvSpPr>
        <p:spPr>
          <a:xfrm>
            <a:off x="4073401"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19"/>
          <p:cNvSpPr/>
          <p:nvPr/>
        </p:nvSpPr>
        <p:spPr>
          <a:xfrm>
            <a:off x="3461187"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19"/>
          <p:cNvSpPr/>
          <p:nvPr/>
        </p:nvSpPr>
        <p:spPr>
          <a:xfrm>
            <a:off x="3893270"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1" name="Google Shape;251;p19"/>
          <p:cNvCxnSpPr>
            <a:stCxn id="246" idx="0"/>
            <a:endCxn id="241" idx="4"/>
          </p:cNvCxnSpPr>
          <p:nvPr/>
        </p:nvCxnSpPr>
        <p:spPr>
          <a:xfrm rot="10800000">
            <a:off x="3017355"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52" name="Google Shape;252;p19"/>
          <p:cNvCxnSpPr>
            <a:stCxn id="246" idx="0"/>
            <a:endCxn id="242" idx="4"/>
          </p:cNvCxnSpPr>
          <p:nvPr/>
        </p:nvCxnSpPr>
        <p:spPr>
          <a:xfrm flipH="1" rot="10800000">
            <a:off x="3402255"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53" name="Google Shape;253;p19"/>
          <p:cNvCxnSpPr>
            <a:stCxn id="246" idx="0"/>
            <a:endCxn id="243" idx="4"/>
          </p:cNvCxnSpPr>
          <p:nvPr/>
        </p:nvCxnSpPr>
        <p:spPr>
          <a:xfrm flipH="1" rot="10800000">
            <a:off x="3402255"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54" name="Google Shape;254;p19"/>
          <p:cNvCxnSpPr>
            <a:stCxn id="246" idx="0"/>
            <a:endCxn id="244" idx="4"/>
          </p:cNvCxnSpPr>
          <p:nvPr/>
        </p:nvCxnSpPr>
        <p:spPr>
          <a:xfrm flipH="1" rot="10800000">
            <a:off x="3402255"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55" name="Google Shape;255;p19"/>
          <p:cNvCxnSpPr>
            <a:stCxn id="246" idx="0"/>
            <a:endCxn id="245" idx="4"/>
          </p:cNvCxnSpPr>
          <p:nvPr/>
        </p:nvCxnSpPr>
        <p:spPr>
          <a:xfrm flipH="1" rot="10800000">
            <a:off x="3402255" y="2473373"/>
            <a:ext cx="1199700" cy="403800"/>
          </a:xfrm>
          <a:prstGeom prst="straightConnector1">
            <a:avLst/>
          </a:prstGeom>
          <a:noFill/>
          <a:ln cap="flat" cmpd="sng" w="28575">
            <a:solidFill>
              <a:srgbClr val="999999"/>
            </a:solidFill>
            <a:prstDash val="solid"/>
            <a:round/>
            <a:headEnd len="med" w="med" type="none"/>
            <a:tailEnd len="med" w="med" type="stealth"/>
          </a:ln>
        </p:spPr>
      </p:cxnSp>
      <p:cxnSp>
        <p:nvCxnSpPr>
          <p:cNvPr id="256" name="Google Shape;256;p19"/>
          <p:cNvCxnSpPr>
            <a:stCxn id="247" idx="0"/>
            <a:endCxn id="241" idx="4"/>
          </p:cNvCxnSpPr>
          <p:nvPr/>
        </p:nvCxnSpPr>
        <p:spPr>
          <a:xfrm rot="10800000">
            <a:off x="3017228"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57" name="Google Shape;257;p19"/>
          <p:cNvCxnSpPr>
            <a:stCxn id="247" idx="0"/>
            <a:endCxn id="242" idx="4"/>
          </p:cNvCxnSpPr>
          <p:nvPr/>
        </p:nvCxnSpPr>
        <p:spPr>
          <a:xfrm rot="10800000">
            <a:off x="3413528"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58" name="Google Shape;258;p19"/>
          <p:cNvCxnSpPr>
            <a:stCxn id="247" idx="0"/>
            <a:endCxn id="243" idx="4"/>
          </p:cNvCxnSpPr>
          <p:nvPr/>
        </p:nvCxnSpPr>
        <p:spPr>
          <a:xfrm flipH="1" rot="10800000">
            <a:off x="3798428"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59" name="Google Shape;259;p19"/>
          <p:cNvCxnSpPr>
            <a:stCxn id="247" idx="0"/>
            <a:endCxn id="244" idx="4"/>
          </p:cNvCxnSpPr>
          <p:nvPr/>
        </p:nvCxnSpPr>
        <p:spPr>
          <a:xfrm flipH="1" rot="10800000">
            <a:off x="3798428"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60" name="Google Shape;260;p19"/>
          <p:cNvCxnSpPr>
            <a:stCxn id="247" idx="0"/>
            <a:endCxn id="245" idx="4"/>
          </p:cNvCxnSpPr>
          <p:nvPr/>
        </p:nvCxnSpPr>
        <p:spPr>
          <a:xfrm flipH="1" rot="10800000">
            <a:off x="3798428"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61" name="Google Shape;261;p19"/>
          <p:cNvCxnSpPr>
            <a:stCxn id="248" idx="0"/>
            <a:endCxn id="245" idx="4"/>
          </p:cNvCxnSpPr>
          <p:nvPr/>
        </p:nvCxnSpPr>
        <p:spPr>
          <a:xfrm flipH="1" rot="10800000">
            <a:off x="4194601"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62" name="Google Shape;262;p19"/>
          <p:cNvCxnSpPr>
            <a:stCxn id="248" idx="0"/>
            <a:endCxn id="244" idx="4"/>
          </p:cNvCxnSpPr>
          <p:nvPr/>
        </p:nvCxnSpPr>
        <p:spPr>
          <a:xfrm flipH="1" rot="10800000">
            <a:off x="4194601"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263" name="Google Shape;263;p19"/>
          <p:cNvCxnSpPr>
            <a:stCxn id="248" idx="0"/>
            <a:endCxn id="243" idx="4"/>
          </p:cNvCxnSpPr>
          <p:nvPr/>
        </p:nvCxnSpPr>
        <p:spPr>
          <a:xfrm rot="10800000">
            <a:off x="3809701"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64" name="Google Shape;264;p19"/>
          <p:cNvCxnSpPr>
            <a:stCxn id="248" idx="0"/>
            <a:endCxn id="242" idx="4"/>
          </p:cNvCxnSpPr>
          <p:nvPr/>
        </p:nvCxnSpPr>
        <p:spPr>
          <a:xfrm rot="10800000">
            <a:off x="3413401"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65" name="Google Shape;265;p19"/>
          <p:cNvCxnSpPr>
            <a:stCxn id="248" idx="0"/>
            <a:endCxn id="241" idx="4"/>
          </p:cNvCxnSpPr>
          <p:nvPr/>
        </p:nvCxnSpPr>
        <p:spPr>
          <a:xfrm rot="10800000">
            <a:off x="3017101" y="2473373"/>
            <a:ext cx="1177500" cy="403800"/>
          </a:xfrm>
          <a:prstGeom prst="straightConnector1">
            <a:avLst/>
          </a:prstGeom>
          <a:noFill/>
          <a:ln cap="flat" cmpd="sng" w="28575">
            <a:solidFill>
              <a:srgbClr val="999999"/>
            </a:solidFill>
            <a:prstDash val="solid"/>
            <a:round/>
            <a:headEnd len="med" w="med" type="none"/>
            <a:tailEnd len="med" w="med" type="stealth"/>
          </a:ln>
        </p:spPr>
      </p:cxnSp>
      <p:cxnSp>
        <p:nvCxnSpPr>
          <p:cNvPr id="266" name="Google Shape;266;p19"/>
          <p:cNvCxnSpPr>
            <a:stCxn id="241" idx="0"/>
            <a:endCxn id="249" idx="4"/>
          </p:cNvCxnSpPr>
          <p:nvPr/>
        </p:nvCxnSpPr>
        <p:spPr>
          <a:xfrm flipH="1" rot="10800000">
            <a:off x="3017238" y="1828474"/>
            <a:ext cx="565200" cy="403800"/>
          </a:xfrm>
          <a:prstGeom prst="straightConnector1">
            <a:avLst/>
          </a:prstGeom>
          <a:noFill/>
          <a:ln cap="flat" cmpd="sng" w="28575">
            <a:solidFill>
              <a:srgbClr val="999999"/>
            </a:solidFill>
            <a:prstDash val="solid"/>
            <a:round/>
            <a:headEnd len="med" w="med" type="none"/>
            <a:tailEnd len="med" w="med" type="stealth"/>
          </a:ln>
        </p:spPr>
      </p:cxnSp>
      <p:cxnSp>
        <p:nvCxnSpPr>
          <p:cNvPr id="267" name="Google Shape;267;p19"/>
          <p:cNvCxnSpPr>
            <a:stCxn id="245" idx="0"/>
            <a:endCxn id="249" idx="4"/>
          </p:cNvCxnSpPr>
          <p:nvPr/>
        </p:nvCxnSpPr>
        <p:spPr>
          <a:xfrm rot="10800000">
            <a:off x="3582529" y="1828474"/>
            <a:ext cx="1019400" cy="403800"/>
          </a:xfrm>
          <a:prstGeom prst="straightConnector1">
            <a:avLst/>
          </a:prstGeom>
          <a:noFill/>
          <a:ln cap="flat" cmpd="sng" w="28575">
            <a:solidFill>
              <a:srgbClr val="999999"/>
            </a:solidFill>
            <a:prstDash val="solid"/>
            <a:round/>
            <a:headEnd len="med" w="med" type="none"/>
            <a:tailEnd len="med" w="med" type="stealth"/>
          </a:ln>
        </p:spPr>
      </p:cxnSp>
      <p:cxnSp>
        <p:nvCxnSpPr>
          <p:cNvPr id="268" name="Google Shape;268;p19"/>
          <p:cNvCxnSpPr>
            <a:stCxn id="244" idx="0"/>
            <a:endCxn id="249" idx="4"/>
          </p:cNvCxnSpPr>
          <p:nvPr/>
        </p:nvCxnSpPr>
        <p:spPr>
          <a:xfrm rot="10800000">
            <a:off x="3582356" y="1828474"/>
            <a:ext cx="623400" cy="403800"/>
          </a:xfrm>
          <a:prstGeom prst="straightConnector1">
            <a:avLst/>
          </a:prstGeom>
          <a:noFill/>
          <a:ln cap="flat" cmpd="sng" w="28575">
            <a:solidFill>
              <a:srgbClr val="999999"/>
            </a:solidFill>
            <a:prstDash val="solid"/>
            <a:round/>
            <a:headEnd len="med" w="med" type="none"/>
            <a:tailEnd len="med" w="med" type="stealth"/>
          </a:ln>
        </p:spPr>
      </p:cxnSp>
      <p:cxnSp>
        <p:nvCxnSpPr>
          <p:cNvPr id="269" name="Google Shape;269;p19"/>
          <p:cNvCxnSpPr>
            <a:stCxn id="243" idx="0"/>
            <a:endCxn id="249" idx="4"/>
          </p:cNvCxnSpPr>
          <p:nvPr/>
        </p:nvCxnSpPr>
        <p:spPr>
          <a:xfrm rot="10800000">
            <a:off x="3582483" y="1828474"/>
            <a:ext cx="227100" cy="403800"/>
          </a:xfrm>
          <a:prstGeom prst="straightConnector1">
            <a:avLst/>
          </a:prstGeom>
          <a:noFill/>
          <a:ln cap="flat" cmpd="sng" w="28575">
            <a:solidFill>
              <a:srgbClr val="999999"/>
            </a:solidFill>
            <a:prstDash val="solid"/>
            <a:round/>
            <a:headEnd len="med" w="med" type="none"/>
            <a:tailEnd len="med" w="med" type="stealth"/>
          </a:ln>
        </p:spPr>
      </p:cxnSp>
      <p:cxnSp>
        <p:nvCxnSpPr>
          <p:cNvPr id="270" name="Google Shape;270;p19"/>
          <p:cNvCxnSpPr>
            <a:stCxn id="242" idx="0"/>
            <a:endCxn id="249" idx="4"/>
          </p:cNvCxnSpPr>
          <p:nvPr/>
        </p:nvCxnSpPr>
        <p:spPr>
          <a:xfrm flipH="1" rot="10800000">
            <a:off x="3413410" y="1828474"/>
            <a:ext cx="168900" cy="403800"/>
          </a:xfrm>
          <a:prstGeom prst="straightConnector1">
            <a:avLst/>
          </a:prstGeom>
          <a:noFill/>
          <a:ln cap="flat" cmpd="sng" w="28575">
            <a:solidFill>
              <a:srgbClr val="999999"/>
            </a:solidFill>
            <a:prstDash val="solid"/>
            <a:round/>
            <a:headEnd len="med" w="med" type="none"/>
            <a:tailEnd len="med" w="med" type="stealth"/>
          </a:ln>
        </p:spPr>
      </p:cxnSp>
      <p:cxnSp>
        <p:nvCxnSpPr>
          <p:cNvPr id="271" name="Google Shape;271;p19"/>
          <p:cNvCxnSpPr>
            <a:stCxn id="245" idx="0"/>
            <a:endCxn id="250" idx="4"/>
          </p:cNvCxnSpPr>
          <p:nvPr/>
        </p:nvCxnSpPr>
        <p:spPr>
          <a:xfrm rot="10800000">
            <a:off x="4014529" y="1828474"/>
            <a:ext cx="587400" cy="403800"/>
          </a:xfrm>
          <a:prstGeom prst="straightConnector1">
            <a:avLst/>
          </a:prstGeom>
          <a:noFill/>
          <a:ln cap="flat" cmpd="sng" w="28575">
            <a:solidFill>
              <a:srgbClr val="999999"/>
            </a:solidFill>
            <a:prstDash val="solid"/>
            <a:round/>
            <a:headEnd len="med" w="med" type="none"/>
            <a:tailEnd len="med" w="med" type="stealth"/>
          </a:ln>
        </p:spPr>
      </p:cxnSp>
      <p:cxnSp>
        <p:nvCxnSpPr>
          <p:cNvPr id="272" name="Google Shape;272;p19"/>
          <p:cNvCxnSpPr>
            <a:stCxn id="244" idx="0"/>
            <a:endCxn id="250" idx="4"/>
          </p:cNvCxnSpPr>
          <p:nvPr/>
        </p:nvCxnSpPr>
        <p:spPr>
          <a:xfrm rot="10800000">
            <a:off x="4014356" y="1828474"/>
            <a:ext cx="191400" cy="403800"/>
          </a:xfrm>
          <a:prstGeom prst="straightConnector1">
            <a:avLst/>
          </a:prstGeom>
          <a:noFill/>
          <a:ln cap="flat" cmpd="sng" w="28575">
            <a:solidFill>
              <a:srgbClr val="999999"/>
            </a:solidFill>
            <a:prstDash val="solid"/>
            <a:round/>
            <a:headEnd len="med" w="med" type="none"/>
            <a:tailEnd len="med" w="med" type="stealth"/>
          </a:ln>
        </p:spPr>
      </p:cxnSp>
      <p:cxnSp>
        <p:nvCxnSpPr>
          <p:cNvPr id="273" name="Google Shape;273;p19"/>
          <p:cNvCxnSpPr>
            <a:stCxn id="243" idx="0"/>
            <a:endCxn id="250" idx="4"/>
          </p:cNvCxnSpPr>
          <p:nvPr/>
        </p:nvCxnSpPr>
        <p:spPr>
          <a:xfrm flipH="1" rot="10800000">
            <a:off x="3809583" y="1828474"/>
            <a:ext cx="204900" cy="403800"/>
          </a:xfrm>
          <a:prstGeom prst="straightConnector1">
            <a:avLst/>
          </a:prstGeom>
          <a:noFill/>
          <a:ln cap="flat" cmpd="sng" w="28575">
            <a:solidFill>
              <a:srgbClr val="999999"/>
            </a:solidFill>
            <a:prstDash val="solid"/>
            <a:round/>
            <a:headEnd len="med" w="med" type="none"/>
            <a:tailEnd len="med" w="med" type="stealth"/>
          </a:ln>
        </p:spPr>
      </p:cxnSp>
      <p:cxnSp>
        <p:nvCxnSpPr>
          <p:cNvPr id="274" name="Google Shape;274;p19"/>
          <p:cNvCxnSpPr>
            <a:stCxn id="242" idx="0"/>
            <a:endCxn id="250" idx="4"/>
          </p:cNvCxnSpPr>
          <p:nvPr/>
        </p:nvCxnSpPr>
        <p:spPr>
          <a:xfrm flipH="1" rot="10800000">
            <a:off x="3413410" y="1828474"/>
            <a:ext cx="601200" cy="403800"/>
          </a:xfrm>
          <a:prstGeom prst="straightConnector1">
            <a:avLst/>
          </a:prstGeom>
          <a:noFill/>
          <a:ln cap="flat" cmpd="sng" w="28575">
            <a:solidFill>
              <a:srgbClr val="999999"/>
            </a:solidFill>
            <a:prstDash val="solid"/>
            <a:round/>
            <a:headEnd len="med" w="med" type="none"/>
            <a:tailEnd len="med" w="med" type="stealth"/>
          </a:ln>
        </p:spPr>
      </p:cxnSp>
      <p:cxnSp>
        <p:nvCxnSpPr>
          <p:cNvPr id="275" name="Google Shape;275;p19"/>
          <p:cNvCxnSpPr>
            <a:stCxn id="241" idx="0"/>
            <a:endCxn id="250" idx="4"/>
          </p:cNvCxnSpPr>
          <p:nvPr/>
        </p:nvCxnSpPr>
        <p:spPr>
          <a:xfrm flipH="1" rot="10800000">
            <a:off x="3017238" y="1828474"/>
            <a:ext cx="997200" cy="403800"/>
          </a:xfrm>
          <a:prstGeom prst="straightConnector1">
            <a:avLst/>
          </a:prstGeom>
          <a:noFill/>
          <a:ln cap="flat" cmpd="sng" w="28575">
            <a:solidFill>
              <a:srgbClr val="999999"/>
            </a:solidFill>
            <a:prstDash val="solid"/>
            <a:round/>
            <a:headEnd len="med" w="med" type="none"/>
            <a:tailEnd len="med" w="med" type="stealth"/>
          </a:ln>
        </p:spPr>
      </p:cxnSp>
      <p:sp>
        <p:nvSpPr>
          <p:cNvPr id="276" name="Google Shape;276;p19"/>
          <p:cNvSpPr/>
          <p:nvPr/>
        </p:nvSpPr>
        <p:spPr>
          <a:xfrm>
            <a:off x="6087875" y="2991825"/>
            <a:ext cx="2698800" cy="5043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Current explanation: </a:t>
            </a:r>
            <a:r>
              <a:rPr lang="en-GB">
                <a:solidFill>
                  <a:srgbClr val="6AA84F"/>
                </a:solidFill>
                <a:latin typeface="Source Sans Pro"/>
                <a:ea typeface="Source Sans Pro"/>
                <a:cs typeface="Source Sans Pro"/>
                <a:sym typeface="Source Sans Pro"/>
              </a:rPr>
              <a:t>This is an American stafford terrier.</a:t>
            </a:r>
            <a:endParaRPr>
              <a:solidFill>
                <a:srgbClr val="6AA84F"/>
              </a:solidFill>
              <a:latin typeface="Source Sans Pro"/>
              <a:ea typeface="Source Sans Pro"/>
              <a:cs typeface="Source Sans Pro"/>
              <a:sym typeface="Source Sans Pro"/>
            </a:endParaRPr>
          </a:p>
        </p:txBody>
      </p:sp>
      <p:sp>
        <p:nvSpPr>
          <p:cNvPr id="277" name="Google Shape;277;p19"/>
          <p:cNvSpPr/>
          <p:nvPr/>
        </p:nvSpPr>
        <p:spPr>
          <a:xfrm>
            <a:off x="3537575" y="3431900"/>
            <a:ext cx="521700" cy="504300"/>
          </a:xfrm>
          <a:prstGeom prst="mathPlus">
            <a:avLst>
              <a:gd fmla="val 9908" name="adj1"/>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78" name="Google Shape;278;p19"/>
          <p:cNvSpPr txBox="1"/>
          <p:nvPr/>
        </p:nvSpPr>
        <p:spPr>
          <a:xfrm>
            <a:off x="3118975" y="3936200"/>
            <a:ext cx="1381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lt2"/>
                </a:solidFill>
                <a:latin typeface="Source Sans Pro"/>
                <a:ea typeface="Source Sans Pro"/>
                <a:cs typeface="Source Sans Pro"/>
                <a:sym typeface="Source Sans Pro"/>
              </a:rPr>
              <a:t>XAI methods + domain knowledge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0"/>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284" name="Google Shape;284;p20"/>
          <p:cNvSpPr txBox="1"/>
          <p:nvPr>
            <p:ph idx="1" type="body"/>
          </p:nvPr>
        </p:nvSpPr>
        <p:spPr>
          <a:xfrm>
            <a:off x="311700" y="1152475"/>
            <a:ext cx="8681400" cy="17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data			     Model			                 		Output</a:t>
            </a:r>
            <a:endParaRPr/>
          </a:p>
          <a:p>
            <a:pPr indent="0" lvl="0" marL="0" rtl="0" algn="l">
              <a:spcBef>
                <a:spcPts val="1600"/>
              </a:spcBef>
              <a:spcAft>
                <a:spcPts val="0"/>
              </a:spcAft>
              <a:buNone/>
            </a:pPr>
            <a:r>
              <a:rPr lang="en-GB"/>
              <a:t>												</a:t>
            </a:r>
            <a:r>
              <a:rPr lang="en-GB" sz="1100"/>
              <a:t>71.51%</a:t>
            </a:r>
            <a:r>
              <a:rPr lang="en-GB"/>
              <a:t> “American stafford terrier”</a:t>
            </a:r>
            <a:br>
              <a:rPr lang="en-GB"/>
            </a:br>
            <a:r>
              <a:rPr lang="en-GB"/>
              <a:t>												</a:t>
            </a:r>
            <a:r>
              <a:rPr lang="en-GB" sz="1100"/>
              <a:t>9.01% “Border collie”</a:t>
            </a:r>
            <a:br>
              <a:rPr lang="en-GB" sz="1100"/>
            </a:br>
            <a:r>
              <a:rPr lang="en-GB" sz="1100"/>
              <a:t>												1.54% “Wiener dog”</a:t>
            </a:r>
            <a:br>
              <a:rPr lang="en-GB" sz="1100"/>
            </a:br>
            <a:r>
              <a:rPr lang="en-GB" sz="1100"/>
              <a:t>												…</a:t>
            </a:r>
            <a:endParaRPr sz="1100"/>
          </a:p>
          <a:p>
            <a:pPr indent="0" lvl="0" marL="0" rtl="0" algn="l">
              <a:spcBef>
                <a:spcPts val="1600"/>
              </a:spcBef>
              <a:spcAft>
                <a:spcPts val="1600"/>
              </a:spcAft>
              <a:buNone/>
            </a:pPr>
            <a:r>
              <a:rPr lang="en-GB"/>
              <a:t> </a:t>
            </a:r>
            <a:endParaRPr/>
          </a:p>
        </p:txBody>
      </p:sp>
      <p:cxnSp>
        <p:nvCxnSpPr>
          <p:cNvPr id="285" name="Google Shape;285;p20"/>
          <p:cNvCxnSpPr/>
          <p:nvPr/>
        </p:nvCxnSpPr>
        <p:spPr>
          <a:xfrm>
            <a:off x="2423025" y="1996875"/>
            <a:ext cx="375900" cy="0"/>
          </a:xfrm>
          <a:prstGeom prst="straightConnector1">
            <a:avLst/>
          </a:prstGeom>
          <a:noFill/>
          <a:ln cap="flat" cmpd="sng" w="28575">
            <a:solidFill>
              <a:srgbClr val="666666"/>
            </a:solidFill>
            <a:prstDash val="solid"/>
            <a:round/>
            <a:headEnd len="med" w="med" type="none"/>
            <a:tailEnd len="med" w="med" type="stealth"/>
          </a:ln>
        </p:spPr>
      </p:cxnSp>
      <p:cxnSp>
        <p:nvCxnSpPr>
          <p:cNvPr id="286" name="Google Shape;286;p20"/>
          <p:cNvCxnSpPr/>
          <p:nvPr/>
        </p:nvCxnSpPr>
        <p:spPr>
          <a:xfrm>
            <a:off x="5106525" y="1996875"/>
            <a:ext cx="375900" cy="0"/>
          </a:xfrm>
          <a:prstGeom prst="straightConnector1">
            <a:avLst/>
          </a:prstGeom>
          <a:noFill/>
          <a:ln cap="flat" cmpd="sng" w="28575">
            <a:solidFill>
              <a:srgbClr val="666666"/>
            </a:solidFill>
            <a:prstDash val="solid"/>
            <a:round/>
            <a:headEnd len="med" w="med" type="none"/>
            <a:tailEnd len="med" w="med" type="stealth"/>
          </a:ln>
        </p:spPr>
      </p:cxnSp>
      <p:pic>
        <p:nvPicPr>
          <p:cNvPr id="287" name="Google Shape;287;p20"/>
          <p:cNvPicPr preferRelativeResize="0"/>
          <p:nvPr/>
        </p:nvPicPr>
        <p:blipFill>
          <a:blip r:embed="rId3">
            <a:alphaModFix/>
          </a:blip>
          <a:stretch>
            <a:fillRect/>
          </a:stretch>
        </p:blipFill>
        <p:spPr>
          <a:xfrm>
            <a:off x="4820262" y="2124426"/>
            <a:ext cx="948425" cy="1159201"/>
          </a:xfrm>
          <a:prstGeom prst="rect">
            <a:avLst/>
          </a:prstGeom>
          <a:noFill/>
          <a:ln>
            <a:noFill/>
          </a:ln>
        </p:spPr>
      </p:pic>
      <p:pic>
        <p:nvPicPr>
          <p:cNvPr id="288" name="Google Shape;288;p20"/>
          <p:cNvPicPr preferRelativeResize="0"/>
          <p:nvPr/>
        </p:nvPicPr>
        <p:blipFill>
          <a:blip r:embed="rId4">
            <a:alphaModFix/>
          </a:blip>
          <a:stretch>
            <a:fillRect/>
          </a:stretch>
        </p:blipFill>
        <p:spPr>
          <a:xfrm>
            <a:off x="403025" y="1587374"/>
            <a:ext cx="1898300" cy="1898300"/>
          </a:xfrm>
          <a:prstGeom prst="rect">
            <a:avLst/>
          </a:prstGeom>
          <a:noFill/>
          <a:ln>
            <a:noFill/>
          </a:ln>
        </p:spPr>
      </p:pic>
      <p:sp>
        <p:nvSpPr>
          <p:cNvPr id="289" name="Google Shape;289;p20"/>
          <p:cNvSpPr/>
          <p:nvPr/>
        </p:nvSpPr>
        <p:spPr>
          <a:xfrm>
            <a:off x="2896038"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0"/>
          <p:cNvSpPr/>
          <p:nvPr/>
        </p:nvSpPr>
        <p:spPr>
          <a:xfrm>
            <a:off x="3292210"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0"/>
          <p:cNvSpPr/>
          <p:nvPr/>
        </p:nvSpPr>
        <p:spPr>
          <a:xfrm>
            <a:off x="3688383"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20"/>
          <p:cNvSpPr/>
          <p:nvPr/>
        </p:nvSpPr>
        <p:spPr>
          <a:xfrm>
            <a:off x="4084556"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0"/>
          <p:cNvSpPr/>
          <p:nvPr/>
        </p:nvSpPr>
        <p:spPr>
          <a:xfrm>
            <a:off x="4480729" y="2232274"/>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0"/>
          <p:cNvSpPr/>
          <p:nvPr/>
        </p:nvSpPr>
        <p:spPr>
          <a:xfrm>
            <a:off x="3281055"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20"/>
          <p:cNvSpPr/>
          <p:nvPr/>
        </p:nvSpPr>
        <p:spPr>
          <a:xfrm>
            <a:off x="3677228"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0"/>
          <p:cNvSpPr/>
          <p:nvPr/>
        </p:nvSpPr>
        <p:spPr>
          <a:xfrm>
            <a:off x="4073401" y="2877173"/>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0"/>
          <p:cNvSpPr/>
          <p:nvPr/>
        </p:nvSpPr>
        <p:spPr>
          <a:xfrm>
            <a:off x="3461187"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0"/>
          <p:cNvSpPr/>
          <p:nvPr/>
        </p:nvSpPr>
        <p:spPr>
          <a:xfrm>
            <a:off x="3893270" y="1587375"/>
            <a:ext cx="242400" cy="241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9" name="Google Shape;299;p20"/>
          <p:cNvCxnSpPr>
            <a:stCxn id="294" idx="0"/>
            <a:endCxn id="289" idx="4"/>
          </p:cNvCxnSpPr>
          <p:nvPr/>
        </p:nvCxnSpPr>
        <p:spPr>
          <a:xfrm rot="10800000">
            <a:off x="3017355"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300" name="Google Shape;300;p20"/>
          <p:cNvCxnSpPr>
            <a:stCxn id="294" idx="0"/>
            <a:endCxn id="290" idx="4"/>
          </p:cNvCxnSpPr>
          <p:nvPr/>
        </p:nvCxnSpPr>
        <p:spPr>
          <a:xfrm flipH="1" rot="10800000">
            <a:off x="3402255"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301" name="Google Shape;301;p20"/>
          <p:cNvCxnSpPr>
            <a:stCxn id="294" idx="0"/>
            <a:endCxn id="291" idx="4"/>
          </p:cNvCxnSpPr>
          <p:nvPr/>
        </p:nvCxnSpPr>
        <p:spPr>
          <a:xfrm flipH="1" rot="10800000">
            <a:off x="3402255"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302" name="Google Shape;302;p20"/>
          <p:cNvCxnSpPr>
            <a:stCxn id="294" idx="0"/>
            <a:endCxn id="292" idx="4"/>
          </p:cNvCxnSpPr>
          <p:nvPr/>
        </p:nvCxnSpPr>
        <p:spPr>
          <a:xfrm flipH="1" rot="10800000">
            <a:off x="3402255"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303" name="Google Shape;303;p20"/>
          <p:cNvCxnSpPr>
            <a:stCxn id="294" idx="0"/>
            <a:endCxn id="293" idx="4"/>
          </p:cNvCxnSpPr>
          <p:nvPr/>
        </p:nvCxnSpPr>
        <p:spPr>
          <a:xfrm flipH="1" rot="10800000">
            <a:off x="3402255" y="2473373"/>
            <a:ext cx="1199700" cy="403800"/>
          </a:xfrm>
          <a:prstGeom prst="straightConnector1">
            <a:avLst/>
          </a:prstGeom>
          <a:noFill/>
          <a:ln cap="flat" cmpd="sng" w="28575">
            <a:solidFill>
              <a:srgbClr val="999999"/>
            </a:solidFill>
            <a:prstDash val="solid"/>
            <a:round/>
            <a:headEnd len="med" w="med" type="none"/>
            <a:tailEnd len="med" w="med" type="stealth"/>
          </a:ln>
        </p:spPr>
      </p:cxnSp>
      <p:cxnSp>
        <p:nvCxnSpPr>
          <p:cNvPr id="304" name="Google Shape;304;p20"/>
          <p:cNvCxnSpPr>
            <a:stCxn id="295" idx="0"/>
            <a:endCxn id="289" idx="4"/>
          </p:cNvCxnSpPr>
          <p:nvPr/>
        </p:nvCxnSpPr>
        <p:spPr>
          <a:xfrm rot="10800000">
            <a:off x="3017228"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305" name="Google Shape;305;p20"/>
          <p:cNvCxnSpPr>
            <a:stCxn id="295" idx="0"/>
            <a:endCxn id="290" idx="4"/>
          </p:cNvCxnSpPr>
          <p:nvPr/>
        </p:nvCxnSpPr>
        <p:spPr>
          <a:xfrm rot="10800000">
            <a:off x="3413528"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306" name="Google Shape;306;p20"/>
          <p:cNvCxnSpPr>
            <a:stCxn id="295" idx="0"/>
            <a:endCxn id="291" idx="4"/>
          </p:cNvCxnSpPr>
          <p:nvPr/>
        </p:nvCxnSpPr>
        <p:spPr>
          <a:xfrm flipH="1" rot="10800000">
            <a:off x="3798428"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307" name="Google Shape;307;p20"/>
          <p:cNvCxnSpPr>
            <a:stCxn id="295" idx="0"/>
            <a:endCxn id="292" idx="4"/>
          </p:cNvCxnSpPr>
          <p:nvPr/>
        </p:nvCxnSpPr>
        <p:spPr>
          <a:xfrm flipH="1" rot="10800000">
            <a:off x="3798428"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308" name="Google Shape;308;p20"/>
          <p:cNvCxnSpPr>
            <a:stCxn id="295" idx="0"/>
            <a:endCxn id="293" idx="4"/>
          </p:cNvCxnSpPr>
          <p:nvPr/>
        </p:nvCxnSpPr>
        <p:spPr>
          <a:xfrm flipH="1" rot="10800000">
            <a:off x="3798428" y="2473373"/>
            <a:ext cx="803400" cy="403800"/>
          </a:xfrm>
          <a:prstGeom prst="straightConnector1">
            <a:avLst/>
          </a:prstGeom>
          <a:noFill/>
          <a:ln cap="flat" cmpd="sng" w="28575">
            <a:solidFill>
              <a:srgbClr val="999999"/>
            </a:solidFill>
            <a:prstDash val="solid"/>
            <a:round/>
            <a:headEnd len="med" w="med" type="none"/>
            <a:tailEnd len="med" w="med" type="stealth"/>
          </a:ln>
        </p:spPr>
      </p:cxnSp>
      <p:cxnSp>
        <p:nvCxnSpPr>
          <p:cNvPr id="309" name="Google Shape;309;p20"/>
          <p:cNvCxnSpPr>
            <a:stCxn id="296" idx="0"/>
            <a:endCxn id="293" idx="4"/>
          </p:cNvCxnSpPr>
          <p:nvPr/>
        </p:nvCxnSpPr>
        <p:spPr>
          <a:xfrm flipH="1" rot="10800000">
            <a:off x="4194601" y="2473373"/>
            <a:ext cx="407400" cy="403800"/>
          </a:xfrm>
          <a:prstGeom prst="straightConnector1">
            <a:avLst/>
          </a:prstGeom>
          <a:noFill/>
          <a:ln cap="flat" cmpd="sng" w="28575">
            <a:solidFill>
              <a:srgbClr val="999999"/>
            </a:solidFill>
            <a:prstDash val="solid"/>
            <a:round/>
            <a:headEnd len="med" w="med" type="none"/>
            <a:tailEnd len="med" w="med" type="stealth"/>
          </a:ln>
        </p:spPr>
      </p:cxnSp>
      <p:cxnSp>
        <p:nvCxnSpPr>
          <p:cNvPr id="310" name="Google Shape;310;p20"/>
          <p:cNvCxnSpPr>
            <a:stCxn id="296" idx="0"/>
            <a:endCxn id="292" idx="4"/>
          </p:cNvCxnSpPr>
          <p:nvPr/>
        </p:nvCxnSpPr>
        <p:spPr>
          <a:xfrm flipH="1" rot="10800000">
            <a:off x="4194601" y="2473373"/>
            <a:ext cx="11100" cy="403800"/>
          </a:xfrm>
          <a:prstGeom prst="straightConnector1">
            <a:avLst/>
          </a:prstGeom>
          <a:noFill/>
          <a:ln cap="flat" cmpd="sng" w="28575">
            <a:solidFill>
              <a:srgbClr val="999999"/>
            </a:solidFill>
            <a:prstDash val="solid"/>
            <a:round/>
            <a:headEnd len="med" w="med" type="none"/>
            <a:tailEnd len="med" w="med" type="stealth"/>
          </a:ln>
        </p:spPr>
      </p:cxnSp>
      <p:cxnSp>
        <p:nvCxnSpPr>
          <p:cNvPr id="311" name="Google Shape;311;p20"/>
          <p:cNvCxnSpPr>
            <a:stCxn id="296" idx="0"/>
            <a:endCxn id="291" idx="4"/>
          </p:cNvCxnSpPr>
          <p:nvPr/>
        </p:nvCxnSpPr>
        <p:spPr>
          <a:xfrm rot="10800000">
            <a:off x="3809701" y="2473373"/>
            <a:ext cx="384900" cy="403800"/>
          </a:xfrm>
          <a:prstGeom prst="straightConnector1">
            <a:avLst/>
          </a:prstGeom>
          <a:noFill/>
          <a:ln cap="flat" cmpd="sng" w="28575">
            <a:solidFill>
              <a:srgbClr val="999999"/>
            </a:solidFill>
            <a:prstDash val="solid"/>
            <a:round/>
            <a:headEnd len="med" w="med" type="none"/>
            <a:tailEnd len="med" w="med" type="stealth"/>
          </a:ln>
        </p:spPr>
      </p:cxnSp>
      <p:cxnSp>
        <p:nvCxnSpPr>
          <p:cNvPr id="312" name="Google Shape;312;p20"/>
          <p:cNvCxnSpPr>
            <a:stCxn id="296" idx="0"/>
            <a:endCxn id="290" idx="4"/>
          </p:cNvCxnSpPr>
          <p:nvPr/>
        </p:nvCxnSpPr>
        <p:spPr>
          <a:xfrm rot="10800000">
            <a:off x="3413401" y="2473373"/>
            <a:ext cx="781200" cy="403800"/>
          </a:xfrm>
          <a:prstGeom prst="straightConnector1">
            <a:avLst/>
          </a:prstGeom>
          <a:noFill/>
          <a:ln cap="flat" cmpd="sng" w="28575">
            <a:solidFill>
              <a:srgbClr val="999999"/>
            </a:solidFill>
            <a:prstDash val="solid"/>
            <a:round/>
            <a:headEnd len="med" w="med" type="none"/>
            <a:tailEnd len="med" w="med" type="stealth"/>
          </a:ln>
        </p:spPr>
      </p:cxnSp>
      <p:cxnSp>
        <p:nvCxnSpPr>
          <p:cNvPr id="313" name="Google Shape;313;p20"/>
          <p:cNvCxnSpPr>
            <a:stCxn id="296" idx="0"/>
            <a:endCxn id="289" idx="4"/>
          </p:cNvCxnSpPr>
          <p:nvPr/>
        </p:nvCxnSpPr>
        <p:spPr>
          <a:xfrm rot="10800000">
            <a:off x="3017101" y="2473373"/>
            <a:ext cx="1177500" cy="403800"/>
          </a:xfrm>
          <a:prstGeom prst="straightConnector1">
            <a:avLst/>
          </a:prstGeom>
          <a:noFill/>
          <a:ln cap="flat" cmpd="sng" w="28575">
            <a:solidFill>
              <a:srgbClr val="999999"/>
            </a:solidFill>
            <a:prstDash val="solid"/>
            <a:round/>
            <a:headEnd len="med" w="med" type="none"/>
            <a:tailEnd len="med" w="med" type="stealth"/>
          </a:ln>
        </p:spPr>
      </p:cxnSp>
      <p:cxnSp>
        <p:nvCxnSpPr>
          <p:cNvPr id="314" name="Google Shape;314;p20"/>
          <p:cNvCxnSpPr>
            <a:stCxn id="289" idx="0"/>
            <a:endCxn id="297" idx="4"/>
          </p:cNvCxnSpPr>
          <p:nvPr/>
        </p:nvCxnSpPr>
        <p:spPr>
          <a:xfrm flipH="1" rot="10800000">
            <a:off x="3017238" y="1828474"/>
            <a:ext cx="565200" cy="403800"/>
          </a:xfrm>
          <a:prstGeom prst="straightConnector1">
            <a:avLst/>
          </a:prstGeom>
          <a:noFill/>
          <a:ln cap="flat" cmpd="sng" w="28575">
            <a:solidFill>
              <a:srgbClr val="999999"/>
            </a:solidFill>
            <a:prstDash val="solid"/>
            <a:round/>
            <a:headEnd len="med" w="med" type="none"/>
            <a:tailEnd len="med" w="med" type="stealth"/>
          </a:ln>
        </p:spPr>
      </p:cxnSp>
      <p:cxnSp>
        <p:nvCxnSpPr>
          <p:cNvPr id="315" name="Google Shape;315;p20"/>
          <p:cNvCxnSpPr>
            <a:stCxn id="293" idx="0"/>
            <a:endCxn id="297" idx="4"/>
          </p:cNvCxnSpPr>
          <p:nvPr/>
        </p:nvCxnSpPr>
        <p:spPr>
          <a:xfrm rot="10800000">
            <a:off x="3582529" y="1828474"/>
            <a:ext cx="1019400" cy="403800"/>
          </a:xfrm>
          <a:prstGeom prst="straightConnector1">
            <a:avLst/>
          </a:prstGeom>
          <a:noFill/>
          <a:ln cap="flat" cmpd="sng" w="28575">
            <a:solidFill>
              <a:srgbClr val="999999"/>
            </a:solidFill>
            <a:prstDash val="solid"/>
            <a:round/>
            <a:headEnd len="med" w="med" type="none"/>
            <a:tailEnd len="med" w="med" type="stealth"/>
          </a:ln>
        </p:spPr>
      </p:cxnSp>
      <p:cxnSp>
        <p:nvCxnSpPr>
          <p:cNvPr id="316" name="Google Shape;316;p20"/>
          <p:cNvCxnSpPr>
            <a:stCxn id="292" idx="0"/>
            <a:endCxn id="297" idx="4"/>
          </p:cNvCxnSpPr>
          <p:nvPr/>
        </p:nvCxnSpPr>
        <p:spPr>
          <a:xfrm rot="10800000">
            <a:off x="3582356" y="1828474"/>
            <a:ext cx="623400" cy="403800"/>
          </a:xfrm>
          <a:prstGeom prst="straightConnector1">
            <a:avLst/>
          </a:prstGeom>
          <a:noFill/>
          <a:ln cap="flat" cmpd="sng" w="28575">
            <a:solidFill>
              <a:srgbClr val="999999"/>
            </a:solidFill>
            <a:prstDash val="solid"/>
            <a:round/>
            <a:headEnd len="med" w="med" type="none"/>
            <a:tailEnd len="med" w="med" type="stealth"/>
          </a:ln>
        </p:spPr>
      </p:cxnSp>
      <p:cxnSp>
        <p:nvCxnSpPr>
          <p:cNvPr id="317" name="Google Shape;317;p20"/>
          <p:cNvCxnSpPr>
            <a:stCxn id="291" idx="0"/>
            <a:endCxn id="297" idx="4"/>
          </p:cNvCxnSpPr>
          <p:nvPr/>
        </p:nvCxnSpPr>
        <p:spPr>
          <a:xfrm rot="10800000">
            <a:off x="3582483" y="1828474"/>
            <a:ext cx="227100" cy="403800"/>
          </a:xfrm>
          <a:prstGeom prst="straightConnector1">
            <a:avLst/>
          </a:prstGeom>
          <a:noFill/>
          <a:ln cap="flat" cmpd="sng" w="28575">
            <a:solidFill>
              <a:srgbClr val="999999"/>
            </a:solidFill>
            <a:prstDash val="solid"/>
            <a:round/>
            <a:headEnd len="med" w="med" type="none"/>
            <a:tailEnd len="med" w="med" type="stealth"/>
          </a:ln>
        </p:spPr>
      </p:cxnSp>
      <p:cxnSp>
        <p:nvCxnSpPr>
          <p:cNvPr id="318" name="Google Shape;318;p20"/>
          <p:cNvCxnSpPr>
            <a:stCxn id="290" idx="0"/>
            <a:endCxn id="297" idx="4"/>
          </p:cNvCxnSpPr>
          <p:nvPr/>
        </p:nvCxnSpPr>
        <p:spPr>
          <a:xfrm flipH="1" rot="10800000">
            <a:off x="3413410" y="1828474"/>
            <a:ext cx="168900" cy="403800"/>
          </a:xfrm>
          <a:prstGeom prst="straightConnector1">
            <a:avLst/>
          </a:prstGeom>
          <a:noFill/>
          <a:ln cap="flat" cmpd="sng" w="28575">
            <a:solidFill>
              <a:srgbClr val="999999"/>
            </a:solidFill>
            <a:prstDash val="solid"/>
            <a:round/>
            <a:headEnd len="med" w="med" type="none"/>
            <a:tailEnd len="med" w="med" type="stealth"/>
          </a:ln>
        </p:spPr>
      </p:cxnSp>
      <p:cxnSp>
        <p:nvCxnSpPr>
          <p:cNvPr id="319" name="Google Shape;319;p20"/>
          <p:cNvCxnSpPr>
            <a:stCxn id="293" idx="0"/>
            <a:endCxn id="298" idx="4"/>
          </p:cNvCxnSpPr>
          <p:nvPr/>
        </p:nvCxnSpPr>
        <p:spPr>
          <a:xfrm rot="10800000">
            <a:off x="4014529" y="1828474"/>
            <a:ext cx="587400" cy="403800"/>
          </a:xfrm>
          <a:prstGeom prst="straightConnector1">
            <a:avLst/>
          </a:prstGeom>
          <a:noFill/>
          <a:ln cap="flat" cmpd="sng" w="28575">
            <a:solidFill>
              <a:srgbClr val="999999"/>
            </a:solidFill>
            <a:prstDash val="solid"/>
            <a:round/>
            <a:headEnd len="med" w="med" type="none"/>
            <a:tailEnd len="med" w="med" type="stealth"/>
          </a:ln>
        </p:spPr>
      </p:cxnSp>
      <p:cxnSp>
        <p:nvCxnSpPr>
          <p:cNvPr id="320" name="Google Shape;320;p20"/>
          <p:cNvCxnSpPr>
            <a:stCxn id="292" idx="0"/>
            <a:endCxn id="298" idx="4"/>
          </p:cNvCxnSpPr>
          <p:nvPr/>
        </p:nvCxnSpPr>
        <p:spPr>
          <a:xfrm rot="10800000">
            <a:off x="4014356" y="1828474"/>
            <a:ext cx="191400" cy="403800"/>
          </a:xfrm>
          <a:prstGeom prst="straightConnector1">
            <a:avLst/>
          </a:prstGeom>
          <a:noFill/>
          <a:ln cap="flat" cmpd="sng" w="28575">
            <a:solidFill>
              <a:srgbClr val="999999"/>
            </a:solidFill>
            <a:prstDash val="solid"/>
            <a:round/>
            <a:headEnd len="med" w="med" type="none"/>
            <a:tailEnd len="med" w="med" type="stealth"/>
          </a:ln>
        </p:spPr>
      </p:cxnSp>
      <p:cxnSp>
        <p:nvCxnSpPr>
          <p:cNvPr id="321" name="Google Shape;321;p20"/>
          <p:cNvCxnSpPr>
            <a:stCxn id="291" idx="0"/>
            <a:endCxn id="298" idx="4"/>
          </p:cNvCxnSpPr>
          <p:nvPr/>
        </p:nvCxnSpPr>
        <p:spPr>
          <a:xfrm flipH="1" rot="10800000">
            <a:off x="3809583" y="1828474"/>
            <a:ext cx="204900" cy="403800"/>
          </a:xfrm>
          <a:prstGeom prst="straightConnector1">
            <a:avLst/>
          </a:prstGeom>
          <a:noFill/>
          <a:ln cap="flat" cmpd="sng" w="28575">
            <a:solidFill>
              <a:srgbClr val="999999"/>
            </a:solidFill>
            <a:prstDash val="solid"/>
            <a:round/>
            <a:headEnd len="med" w="med" type="none"/>
            <a:tailEnd len="med" w="med" type="stealth"/>
          </a:ln>
        </p:spPr>
      </p:cxnSp>
      <p:cxnSp>
        <p:nvCxnSpPr>
          <p:cNvPr id="322" name="Google Shape;322;p20"/>
          <p:cNvCxnSpPr>
            <a:stCxn id="290" idx="0"/>
            <a:endCxn id="298" idx="4"/>
          </p:cNvCxnSpPr>
          <p:nvPr/>
        </p:nvCxnSpPr>
        <p:spPr>
          <a:xfrm flipH="1" rot="10800000">
            <a:off x="3413410" y="1828474"/>
            <a:ext cx="601200" cy="403800"/>
          </a:xfrm>
          <a:prstGeom prst="straightConnector1">
            <a:avLst/>
          </a:prstGeom>
          <a:noFill/>
          <a:ln cap="flat" cmpd="sng" w="28575">
            <a:solidFill>
              <a:srgbClr val="999999"/>
            </a:solidFill>
            <a:prstDash val="solid"/>
            <a:round/>
            <a:headEnd len="med" w="med" type="none"/>
            <a:tailEnd len="med" w="med" type="stealth"/>
          </a:ln>
        </p:spPr>
      </p:cxnSp>
      <p:cxnSp>
        <p:nvCxnSpPr>
          <p:cNvPr id="323" name="Google Shape;323;p20"/>
          <p:cNvCxnSpPr>
            <a:stCxn id="289" idx="0"/>
            <a:endCxn id="298" idx="4"/>
          </p:cNvCxnSpPr>
          <p:nvPr/>
        </p:nvCxnSpPr>
        <p:spPr>
          <a:xfrm flipH="1" rot="10800000">
            <a:off x="3017238" y="1828474"/>
            <a:ext cx="997200" cy="403800"/>
          </a:xfrm>
          <a:prstGeom prst="straightConnector1">
            <a:avLst/>
          </a:prstGeom>
          <a:noFill/>
          <a:ln cap="flat" cmpd="sng" w="28575">
            <a:solidFill>
              <a:srgbClr val="999999"/>
            </a:solidFill>
            <a:prstDash val="solid"/>
            <a:round/>
            <a:headEnd len="med" w="med" type="none"/>
            <a:tailEnd len="med" w="med" type="stealth"/>
          </a:ln>
        </p:spPr>
      </p:cxnSp>
      <p:sp>
        <p:nvSpPr>
          <p:cNvPr id="324" name="Google Shape;324;p20"/>
          <p:cNvSpPr/>
          <p:nvPr/>
        </p:nvSpPr>
        <p:spPr>
          <a:xfrm>
            <a:off x="6087875" y="2991825"/>
            <a:ext cx="2698800" cy="5043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Current explanation: </a:t>
            </a:r>
            <a:r>
              <a:rPr lang="en-GB">
                <a:solidFill>
                  <a:srgbClr val="6AA84F"/>
                </a:solidFill>
                <a:latin typeface="Source Sans Pro"/>
                <a:ea typeface="Source Sans Pro"/>
                <a:cs typeface="Source Sans Pro"/>
                <a:sym typeface="Source Sans Pro"/>
              </a:rPr>
              <a:t>This is an American stafford terrier.</a:t>
            </a:r>
            <a:endParaRPr>
              <a:solidFill>
                <a:srgbClr val="6AA84F"/>
              </a:solidFill>
              <a:latin typeface="Source Sans Pro"/>
              <a:ea typeface="Source Sans Pro"/>
              <a:cs typeface="Source Sans Pro"/>
              <a:sym typeface="Source Sans Pro"/>
            </a:endParaRPr>
          </a:p>
        </p:txBody>
      </p:sp>
      <p:sp>
        <p:nvSpPr>
          <p:cNvPr id="325" name="Google Shape;325;p20"/>
          <p:cNvSpPr/>
          <p:nvPr/>
        </p:nvSpPr>
        <p:spPr>
          <a:xfrm>
            <a:off x="3537575" y="3431900"/>
            <a:ext cx="521700" cy="504300"/>
          </a:xfrm>
          <a:prstGeom prst="mathPlus">
            <a:avLst>
              <a:gd fmla="val 9908" name="adj1"/>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6" name="Google Shape;326;p20"/>
          <p:cNvSpPr txBox="1"/>
          <p:nvPr/>
        </p:nvSpPr>
        <p:spPr>
          <a:xfrm>
            <a:off x="3118975" y="3936200"/>
            <a:ext cx="1381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lt2"/>
                </a:solidFill>
                <a:latin typeface="Source Sans Pro"/>
                <a:ea typeface="Source Sans Pro"/>
                <a:cs typeface="Source Sans Pro"/>
                <a:sym typeface="Source Sans Pro"/>
              </a:rPr>
              <a:t>XAI methods + domain knowledge</a:t>
            </a:r>
            <a:endParaRPr/>
          </a:p>
        </p:txBody>
      </p:sp>
      <p:sp>
        <p:nvSpPr>
          <p:cNvPr id="327" name="Google Shape;327;p20"/>
          <p:cNvSpPr/>
          <p:nvPr/>
        </p:nvSpPr>
        <p:spPr>
          <a:xfrm>
            <a:off x="4601825" y="3637325"/>
            <a:ext cx="3840000" cy="13977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XAI explanations</a:t>
            </a:r>
            <a:r>
              <a:rPr lang="en-GB">
                <a:latin typeface="Source Sans Pro"/>
                <a:ea typeface="Source Sans Pro"/>
                <a:cs typeface="Source Sans Pro"/>
                <a:sym typeface="Source Sans Pro"/>
              </a:rPr>
              <a:t>: </a:t>
            </a:r>
            <a:br>
              <a:rPr lang="en-GB">
                <a:latin typeface="Source Sans Pro"/>
                <a:ea typeface="Source Sans Pro"/>
                <a:cs typeface="Source Sans Pro"/>
                <a:sym typeface="Source Sans Pro"/>
              </a:rPr>
            </a:br>
            <a:r>
              <a:rPr lang="en-GB">
                <a:solidFill>
                  <a:srgbClr val="6AA84F"/>
                </a:solidFill>
                <a:latin typeface="Source Sans Pro"/>
                <a:ea typeface="Source Sans Pro"/>
                <a:cs typeface="Source Sans Pro"/>
                <a:sym typeface="Source Sans Pro"/>
              </a:rPr>
              <a:t>- it has pointy ears, round black nose, tiny paws</a:t>
            </a:r>
            <a:endParaRPr>
              <a:solidFill>
                <a:srgbClr val="6AA84F"/>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AA84F"/>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AA84F"/>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AA84F"/>
              </a:solidFill>
              <a:latin typeface="Source Sans Pro"/>
              <a:ea typeface="Source Sans Pro"/>
              <a:cs typeface="Source Sans Pro"/>
              <a:sym typeface="Source Sans Pro"/>
            </a:endParaRPr>
          </a:p>
          <a:p>
            <a:pPr indent="0" lvl="0" marL="0" rtl="0" algn="l">
              <a:spcBef>
                <a:spcPts val="0"/>
              </a:spcBef>
              <a:spcAft>
                <a:spcPts val="0"/>
              </a:spcAft>
              <a:buNone/>
            </a:pPr>
            <a:r>
              <a:rPr lang="en-GB">
                <a:solidFill>
                  <a:srgbClr val="6AA84F"/>
                </a:solidFill>
                <a:latin typeface="Source Sans Pro"/>
                <a:ea typeface="Source Sans Pro"/>
                <a:cs typeface="Source Sans Pro"/>
                <a:sym typeface="Source Sans Pro"/>
              </a:rPr>
              <a:t>- it has this feature</a:t>
            </a:r>
            <a:endParaRPr>
              <a:solidFill>
                <a:srgbClr val="6AA84F"/>
              </a:solidFill>
              <a:latin typeface="Source Sans Pro"/>
              <a:ea typeface="Source Sans Pro"/>
              <a:cs typeface="Source Sans Pro"/>
              <a:sym typeface="Source Sans Pro"/>
            </a:endParaRPr>
          </a:p>
        </p:txBody>
      </p:sp>
      <p:pic>
        <p:nvPicPr>
          <p:cNvPr id="328" name="Google Shape;328;p20"/>
          <p:cNvPicPr preferRelativeResize="0"/>
          <p:nvPr/>
        </p:nvPicPr>
        <p:blipFill>
          <a:blip r:embed="rId5">
            <a:alphaModFix/>
          </a:blip>
          <a:stretch>
            <a:fillRect/>
          </a:stretch>
        </p:blipFill>
        <p:spPr>
          <a:xfrm>
            <a:off x="4903877" y="4161151"/>
            <a:ext cx="948425" cy="585360"/>
          </a:xfrm>
          <a:prstGeom prst="rect">
            <a:avLst/>
          </a:prstGeom>
          <a:noFill/>
          <a:ln>
            <a:noFill/>
          </a:ln>
        </p:spPr>
      </p:pic>
      <p:pic>
        <p:nvPicPr>
          <p:cNvPr id="329" name="Google Shape;329;p20"/>
          <p:cNvPicPr preferRelativeResize="0"/>
          <p:nvPr/>
        </p:nvPicPr>
        <p:blipFill>
          <a:blip r:embed="rId6">
            <a:alphaModFix/>
          </a:blip>
          <a:stretch>
            <a:fillRect/>
          </a:stretch>
        </p:blipFill>
        <p:spPr>
          <a:xfrm>
            <a:off x="5909600" y="4161150"/>
            <a:ext cx="948425" cy="585371"/>
          </a:xfrm>
          <a:prstGeom prst="rect">
            <a:avLst/>
          </a:prstGeom>
          <a:noFill/>
          <a:ln>
            <a:noFill/>
          </a:ln>
        </p:spPr>
      </p:pic>
      <p:pic>
        <p:nvPicPr>
          <p:cNvPr id="330" name="Google Shape;330;p20"/>
          <p:cNvPicPr preferRelativeResize="0"/>
          <p:nvPr/>
        </p:nvPicPr>
        <p:blipFill>
          <a:blip r:embed="rId7">
            <a:alphaModFix/>
          </a:blip>
          <a:stretch>
            <a:fillRect/>
          </a:stretch>
        </p:blipFill>
        <p:spPr>
          <a:xfrm>
            <a:off x="6915322" y="4161150"/>
            <a:ext cx="948425" cy="5853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311700" y="445025"/>
            <a:ext cx="86814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explainability methods</a:t>
            </a:r>
            <a:endParaRPr/>
          </a:p>
        </p:txBody>
      </p:sp>
      <p:sp>
        <p:nvSpPr>
          <p:cNvPr id="336" name="Google Shape;336;p21"/>
          <p:cNvSpPr/>
          <p:nvPr/>
        </p:nvSpPr>
        <p:spPr>
          <a:xfrm>
            <a:off x="311700" y="1736925"/>
            <a:ext cx="1111200" cy="495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Sans Pro"/>
                <a:ea typeface="Source Sans Pro"/>
                <a:cs typeface="Source Sans Pro"/>
                <a:sym typeface="Source Sans Pro"/>
              </a:rPr>
              <a:t>ML model</a:t>
            </a:r>
            <a:endParaRPr>
              <a:latin typeface="Source Sans Pro"/>
              <a:ea typeface="Source Sans Pro"/>
              <a:cs typeface="Source Sans Pro"/>
              <a:sym typeface="Source Sans Pro"/>
            </a:endParaRPr>
          </a:p>
        </p:txBody>
      </p:sp>
      <p:sp>
        <p:nvSpPr>
          <p:cNvPr id="337" name="Google Shape;337;p21"/>
          <p:cNvSpPr txBox="1"/>
          <p:nvPr/>
        </p:nvSpPr>
        <p:spPr>
          <a:xfrm>
            <a:off x="311700" y="1236525"/>
            <a:ext cx="335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chemeClr val="lt2"/>
                </a:solidFill>
                <a:latin typeface="Source Sans Pro"/>
                <a:ea typeface="Source Sans Pro"/>
                <a:cs typeface="Source Sans Pro"/>
                <a:sym typeface="Source Sans Pro"/>
              </a:rPr>
              <a:t>1. </a:t>
            </a:r>
            <a:r>
              <a:rPr lang="en-GB" sz="1600">
                <a:solidFill>
                  <a:schemeClr val="lt2"/>
                </a:solidFill>
                <a:latin typeface="Source Sans Pro"/>
                <a:ea typeface="Source Sans Pro"/>
                <a:cs typeface="Source Sans Pro"/>
                <a:sym typeface="Source Sans Pro"/>
              </a:rPr>
              <a:t>Is my model directly interpretable?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